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Shadows Into Light Two" charset="0"/>
      <p:regular r:id="rId12"/>
    </p:embeddedFont>
    <p:embeddedFont>
      <p:font typeface="Sanchez" charset="0"/>
      <p:regular r:id="rId13"/>
    </p:embeddedFont>
    <p:embeddedFont>
      <p:font typeface="Public Sans" charset="0"/>
      <p:regular r:id="rId14"/>
    </p:embeddedFont>
    <p:embeddedFont>
      <p:font typeface="Roboto Bold" charset="0"/>
      <p:regular r:id="rId15"/>
    </p:embeddedFont>
    <p:embeddedFont>
      <p:font typeface="Calibri" pitchFamily="34" charset="0"/>
      <p:regular r:id="rId16"/>
      <p:bold r:id="rId17"/>
      <p:italic r:id="rId18"/>
      <p:boldItalic r:id="rId19"/>
    </p:embeddedFont>
    <p:embeddedFont>
      <p:font typeface="Roboto"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8" d="100"/>
          <a:sy n="48" d="100"/>
        </p:scale>
        <p:origin x="-41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sp>
      <p:sp>
        <p:nvSpPr>
          <p:cNvPr id="6" name="Freeform 6"/>
          <p:cNvSpPr/>
          <p:nvPr/>
        </p:nvSpPr>
        <p:spPr>
          <a:xfrm rot="-5400000">
            <a:off x="15437536"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sp>
      <p:sp>
        <p:nvSpPr>
          <p:cNvPr id="8" name="Freeform 8"/>
          <p:cNvSpPr/>
          <p:nvPr/>
        </p:nvSpPr>
        <p:spPr>
          <a:xfrm>
            <a:off x="16747120" y="3949541"/>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sp>
      <p:sp>
        <p:nvSpPr>
          <p:cNvPr id="11" name="Freeform 11"/>
          <p:cNvSpPr/>
          <p:nvPr/>
        </p:nvSpPr>
        <p:spPr>
          <a:xfrm>
            <a:off x="-568193" y="-126516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sp>
      <p:sp>
        <p:nvSpPr>
          <p:cNvPr id="16" name="Freeform 16"/>
          <p:cNvSpPr/>
          <p:nvPr/>
        </p:nvSpPr>
        <p:spPr>
          <a:xfrm rot="-2047963">
            <a:off x="3157056" y="3718072"/>
            <a:ext cx="1523045" cy="1387356"/>
          </a:xfrm>
          <a:custGeom>
            <a:avLst/>
            <a:gdLst/>
            <a:ahLst/>
            <a:cxnLst/>
            <a:rect l="l" t="t" r="r" b="b"/>
            <a:pathLst>
              <a:path w="1523045" h="1387356">
                <a:moveTo>
                  <a:pt x="0" y="0"/>
                </a:moveTo>
                <a:lnTo>
                  <a:pt x="1523046" y="0"/>
                </a:lnTo>
                <a:lnTo>
                  <a:pt x="1523046" y="1387355"/>
                </a:lnTo>
                <a:lnTo>
                  <a:pt x="0" y="1387355"/>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7" name="Freeform 17"/>
          <p:cNvSpPr/>
          <p:nvPr/>
        </p:nvSpPr>
        <p:spPr>
          <a:xfrm rot="8879954">
            <a:off x="14065820" y="4980610"/>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8" name="Freeform 18"/>
          <p:cNvSpPr/>
          <p:nvPr/>
        </p:nvSpPr>
        <p:spPr>
          <a:xfrm rot="-4038051">
            <a:off x="13068783" y="2080757"/>
            <a:ext cx="2114540" cy="1940091"/>
          </a:xfrm>
          <a:custGeom>
            <a:avLst/>
            <a:gdLst/>
            <a:ahLst/>
            <a:cxnLst/>
            <a:rect l="l" t="t" r="r" b="b"/>
            <a:pathLst>
              <a:path w="2114540" h="1940091">
                <a:moveTo>
                  <a:pt x="0" y="0"/>
                </a:moveTo>
                <a:lnTo>
                  <a:pt x="2114540" y="0"/>
                </a:lnTo>
                <a:lnTo>
                  <a:pt x="2114540" y="1940091"/>
                </a:lnTo>
                <a:lnTo>
                  <a:pt x="0" y="1940091"/>
                </a:lnTo>
                <a:lnTo>
                  <a:pt x="0" y="0"/>
                </a:lnTo>
                <a:close/>
              </a:path>
            </a:pathLst>
          </a:custGeom>
          <a:blipFill>
            <a:blip r:embed="rId18"/>
            <a:stretch>
              <a:fillRect/>
            </a:stretch>
          </a:blipFill>
        </p:spPr>
      </p:sp>
      <p:sp>
        <p:nvSpPr>
          <p:cNvPr id="19" name="Freeform 19"/>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9"/>
            <a:stretch>
              <a:fillRect/>
            </a:stretch>
          </a:blipFill>
        </p:spPr>
      </p:sp>
      <p:sp>
        <p:nvSpPr>
          <p:cNvPr id="20" name="TextBox 20"/>
          <p:cNvSpPr txBox="1"/>
          <p:nvPr/>
        </p:nvSpPr>
        <p:spPr>
          <a:xfrm>
            <a:off x="4722199" y="3707980"/>
            <a:ext cx="9565050" cy="1758474"/>
          </a:xfrm>
          <a:prstGeom prst="rect">
            <a:avLst/>
          </a:prstGeom>
        </p:spPr>
        <p:txBody>
          <a:bodyPr lIns="0" tIns="0" rIns="0" bIns="0" rtlCol="0" anchor="t">
            <a:spAutoFit/>
          </a:bodyPr>
          <a:lstStyle/>
          <a:p>
            <a:pPr algn="ctr">
              <a:lnSpc>
                <a:spcPts val="14464"/>
              </a:lnSpc>
              <a:spcBef>
                <a:spcPct val="0"/>
              </a:spcBef>
            </a:pPr>
            <a:r>
              <a:rPr lang="en-US" sz="10331">
                <a:solidFill>
                  <a:srgbClr val="4B261F"/>
                </a:solidFill>
                <a:latin typeface="Shadows Into Light Two"/>
              </a:rPr>
              <a:t>Metro Route Xpert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rot="-1660375">
            <a:off x="13364092" y="-1570265"/>
            <a:ext cx="3292823" cy="3140530"/>
          </a:xfrm>
          <a:custGeom>
            <a:avLst/>
            <a:gdLst/>
            <a:ahLst/>
            <a:cxnLst/>
            <a:rect l="l" t="t" r="r" b="b"/>
            <a:pathLst>
              <a:path w="3292823" h="3140530">
                <a:moveTo>
                  <a:pt x="0" y="0"/>
                </a:moveTo>
                <a:lnTo>
                  <a:pt x="3292824" y="0"/>
                </a:lnTo>
                <a:lnTo>
                  <a:pt x="3292824" y="3140530"/>
                </a:lnTo>
                <a:lnTo>
                  <a:pt x="0" y="3140530"/>
                </a:lnTo>
                <a:lnTo>
                  <a:pt x="0" y="0"/>
                </a:lnTo>
                <a:close/>
              </a:path>
            </a:pathLst>
          </a:custGeom>
          <a:blipFill>
            <a:blip r:embed="rId3"/>
            <a:stretch>
              <a:fillRect/>
            </a:stretch>
          </a:blipFill>
        </p:spPr>
      </p:sp>
      <p:sp>
        <p:nvSpPr>
          <p:cNvPr id="4" name="Freeform 4"/>
          <p:cNvSpPr/>
          <p:nvPr/>
        </p:nvSpPr>
        <p:spPr>
          <a:xfrm>
            <a:off x="16366865" y="-1220215"/>
            <a:ext cx="3241573" cy="5006291"/>
          </a:xfrm>
          <a:custGeom>
            <a:avLst/>
            <a:gdLst/>
            <a:ahLst/>
            <a:cxnLst/>
            <a:rect l="l" t="t" r="r" b="b"/>
            <a:pathLst>
              <a:path w="3241573" h="5006291">
                <a:moveTo>
                  <a:pt x="0" y="0"/>
                </a:moveTo>
                <a:lnTo>
                  <a:pt x="3241573" y="0"/>
                </a:lnTo>
                <a:lnTo>
                  <a:pt x="3241573" y="5006291"/>
                </a:lnTo>
                <a:lnTo>
                  <a:pt x="0" y="5006291"/>
                </a:lnTo>
                <a:lnTo>
                  <a:pt x="0" y="0"/>
                </a:lnTo>
                <a:close/>
              </a:path>
            </a:pathLst>
          </a:custGeom>
          <a:blipFill>
            <a:blip r:embed="rId4"/>
            <a:stretch>
              <a:fillRect/>
            </a:stretch>
          </a:blipFill>
        </p:spPr>
      </p:sp>
      <p:sp>
        <p:nvSpPr>
          <p:cNvPr id="5" name="Freeform 5"/>
          <p:cNvSpPr/>
          <p:nvPr/>
        </p:nvSpPr>
        <p:spPr>
          <a:xfrm rot="4585069">
            <a:off x="3675897" y="-2089770"/>
            <a:ext cx="2789859" cy="4490718"/>
          </a:xfrm>
          <a:custGeom>
            <a:avLst/>
            <a:gdLst/>
            <a:ahLst/>
            <a:cxnLst/>
            <a:rect l="l" t="t" r="r" b="b"/>
            <a:pathLst>
              <a:path w="2789859" h="4490718">
                <a:moveTo>
                  <a:pt x="0" y="0"/>
                </a:moveTo>
                <a:lnTo>
                  <a:pt x="2789859" y="0"/>
                </a:lnTo>
                <a:lnTo>
                  <a:pt x="2789859" y="4490718"/>
                </a:lnTo>
                <a:lnTo>
                  <a:pt x="0" y="4490718"/>
                </a:lnTo>
                <a:lnTo>
                  <a:pt x="0" y="0"/>
                </a:lnTo>
                <a:close/>
              </a:path>
            </a:pathLst>
          </a:custGeom>
          <a:blipFill>
            <a:blip r:embed="rId5"/>
            <a:stretch>
              <a:fillRect/>
            </a:stretch>
          </a:blipFill>
        </p:spPr>
      </p:sp>
      <p:sp>
        <p:nvSpPr>
          <p:cNvPr id="6" name="Freeform 6"/>
          <p:cNvSpPr/>
          <p:nvPr/>
        </p:nvSpPr>
        <p:spPr>
          <a:xfrm rot="-5400000">
            <a:off x="15437536" y="7573336"/>
            <a:ext cx="3520641" cy="2847318"/>
          </a:xfrm>
          <a:custGeom>
            <a:avLst/>
            <a:gdLst/>
            <a:ahLst/>
            <a:cxnLst/>
            <a:rect l="l" t="t" r="r" b="b"/>
            <a:pathLst>
              <a:path w="3520641" h="2847318">
                <a:moveTo>
                  <a:pt x="0" y="0"/>
                </a:moveTo>
                <a:lnTo>
                  <a:pt x="3520640" y="0"/>
                </a:lnTo>
                <a:lnTo>
                  <a:pt x="3520640" y="2847318"/>
                </a:lnTo>
                <a:lnTo>
                  <a:pt x="0" y="2847318"/>
                </a:lnTo>
                <a:lnTo>
                  <a:pt x="0" y="0"/>
                </a:lnTo>
                <a:close/>
              </a:path>
            </a:pathLst>
          </a:custGeom>
          <a:blipFill>
            <a:blip r:embed="rId6"/>
            <a:stretch>
              <a:fillRect/>
            </a:stretch>
          </a:blipFill>
        </p:spPr>
      </p:sp>
      <p:sp>
        <p:nvSpPr>
          <p:cNvPr id="7" name="Freeform 7"/>
          <p:cNvSpPr/>
          <p:nvPr/>
        </p:nvSpPr>
        <p:spPr>
          <a:xfrm>
            <a:off x="9845614" y="-2790553"/>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7"/>
            <a:stretch>
              <a:fillRect/>
            </a:stretch>
          </a:blipFill>
        </p:spPr>
      </p:sp>
      <p:sp>
        <p:nvSpPr>
          <p:cNvPr id="8" name="Freeform 8"/>
          <p:cNvSpPr/>
          <p:nvPr/>
        </p:nvSpPr>
        <p:spPr>
          <a:xfrm>
            <a:off x="16747120" y="3949541"/>
            <a:ext cx="4493241" cy="3173351"/>
          </a:xfrm>
          <a:custGeom>
            <a:avLst/>
            <a:gdLst/>
            <a:ahLst/>
            <a:cxnLst/>
            <a:rect l="l" t="t" r="r" b="b"/>
            <a:pathLst>
              <a:path w="4493241" h="3173351">
                <a:moveTo>
                  <a:pt x="0" y="0"/>
                </a:moveTo>
                <a:lnTo>
                  <a:pt x="4493241" y="0"/>
                </a:lnTo>
                <a:lnTo>
                  <a:pt x="4493241" y="3173351"/>
                </a:lnTo>
                <a:lnTo>
                  <a:pt x="0" y="3173351"/>
                </a:lnTo>
                <a:lnTo>
                  <a:pt x="0" y="0"/>
                </a:lnTo>
                <a:close/>
              </a:path>
            </a:pathLst>
          </a:custGeom>
          <a:blipFill>
            <a:blip r:embed="rId8"/>
            <a:stretch>
              <a:fillRect/>
            </a:stretch>
          </a:blipFill>
        </p:spPr>
      </p:sp>
      <p:sp>
        <p:nvSpPr>
          <p:cNvPr id="9" name="Freeform 9"/>
          <p:cNvSpPr/>
          <p:nvPr/>
        </p:nvSpPr>
        <p:spPr>
          <a:xfrm>
            <a:off x="-966875" y="5674288"/>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9"/>
            <a:stretch>
              <a:fillRect/>
            </a:stretch>
          </a:blipFill>
        </p:spPr>
      </p:sp>
      <p:sp>
        <p:nvSpPr>
          <p:cNvPr id="10" name="Freeform 10"/>
          <p:cNvSpPr/>
          <p:nvPr/>
        </p:nvSpPr>
        <p:spPr>
          <a:xfrm>
            <a:off x="-792921" y="2195821"/>
            <a:ext cx="2297373" cy="3507439"/>
          </a:xfrm>
          <a:custGeom>
            <a:avLst/>
            <a:gdLst/>
            <a:ahLst/>
            <a:cxnLst/>
            <a:rect l="l" t="t" r="r" b="b"/>
            <a:pathLst>
              <a:path w="2297373" h="3507439">
                <a:moveTo>
                  <a:pt x="0" y="0"/>
                </a:moveTo>
                <a:lnTo>
                  <a:pt x="2297373" y="0"/>
                </a:lnTo>
                <a:lnTo>
                  <a:pt x="2297373" y="3507440"/>
                </a:lnTo>
                <a:lnTo>
                  <a:pt x="0" y="3507440"/>
                </a:lnTo>
                <a:lnTo>
                  <a:pt x="0" y="0"/>
                </a:lnTo>
                <a:close/>
              </a:path>
            </a:pathLst>
          </a:custGeom>
          <a:blipFill>
            <a:blip r:embed="rId10"/>
            <a:stretch>
              <a:fillRect/>
            </a:stretch>
          </a:blipFill>
        </p:spPr>
      </p:sp>
      <p:sp>
        <p:nvSpPr>
          <p:cNvPr id="11" name="Freeform 11"/>
          <p:cNvSpPr/>
          <p:nvPr/>
        </p:nvSpPr>
        <p:spPr>
          <a:xfrm>
            <a:off x="-568193" y="-126516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11"/>
            <a:stretch>
              <a:fillRect/>
            </a:stretch>
          </a:blipFill>
        </p:spPr>
      </p:sp>
      <p:sp>
        <p:nvSpPr>
          <p:cNvPr id="12" name="Freeform 12"/>
          <p:cNvSpPr/>
          <p:nvPr/>
        </p:nvSpPr>
        <p:spPr>
          <a:xfrm>
            <a:off x="-966875" y="8509480"/>
            <a:ext cx="5501028" cy="3555039"/>
          </a:xfrm>
          <a:custGeom>
            <a:avLst/>
            <a:gdLst/>
            <a:ahLst/>
            <a:cxnLst/>
            <a:rect l="l" t="t" r="r" b="b"/>
            <a:pathLst>
              <a:path w="5501028" h="3555039">
                <a:moveTo>
                  <a:pt x="0" y="0"/>
                </a:moveTo>
                <a:lnTo>
                  <a:pt x="5501028" y="0"/>
                </a:lnTo>
                <a:lnTo>
                  <a:pt x="5501028" y="3555040"/>
                </a:lnTo>
                <a:lnTo>
                  <a:pt x="0" y="3555040"/>
                </a:lnTo>
                <a:lnTo>
                  <a:pt x="0" y="0"/>
                </a:lnTo>
                <a:close/>
              </a:path>
            </a:pathLst>
          </a:custGeom>
          <a:blipFill>
            <a:blip r:embed="rId12"/>
            <a:stretch>
              <a:fillRect/>
            </a:stretch>
          </a:blipFill>
        </p:spPr>
      </p:sp>
      <p:sp>
        <p:nvSpPr>
          <p:cNvPr id="13" name="Freeform 13"/>
          <p:cNvSpPr/>
          <p:nvPr/>
        </p:nvSpPr>
        <p:spPr>
          <a:xfrm>
            <a:off x="3918579" y="8509480"/>
            <a:ext cx="4378799" cy="2205820"/>
          </a:xfrm>
          <a:custGeom>
            <a:avLst/>
            <a:gdLst/>
            <a:ahLst/>
            <a:cxnLst/>
            <a:rect l="l" t="t" r="r" b="b"/>
            <a:pathLst>
              <a:path w="4378799" h="2205820">
                <a:moveTo>
                  <a:pt x="0" y="0"/>
                </a:moveTo>
                <a:lnTo>
                  <a:pt x="4378799" y="0"/>
                </a:lnTo>
                <a:lnTo>
                  <a:pt x="4378799" y="2205820"/>
                </a:lnTo>
                <a:lnTo>
                  <a:pt x="0" y="2205820"/>
                </a:lnTo>
                <a:lnTo>
                  <a:pt x="0" y="0"/>
                </a:lnTo>
                <a:close/>
              </a:path>
            </a:pathLst>
          </a:custGeom>
          <a:blipFill>
            <a:blip r:embed="rId13"/>
            <a:stretch>
              <a:fillRect/>
            </a:stretch>
          </a:blipFill>
        </p:spPr>
      </p:sp>
      <p:sp>
        <p:nvSpPr>
          <p:cNvPr id="14" name="Freeform 14"/>
          <p:cNvSpPr/>
          <p:nvPr/>
        </p:nvSpPr>
        <p:spPr>
          <a:xfrm>
            <a:off x="8113468" y="8297254"/>
            <a:ext cx="3948319" cy="2985916"/>
          </a:xfrm>
          <a:custGeom>
            <a:avLst/>
            <a:gdLst/>
            <a:ahLst/>
            <a:cxnLst/>
            <a:rect l="l" t="t" r="r" b="b"/>
            <a:pathLst>
              <a:path w="3948319" h="2985916">
                <a:moveTo>
                  <a:pt x="0" y="0"/>
                </a:moveTo>
                <a:lnTo>
                  <a:pt x="3948319" y="0"/>
                </a:lnTo>
                <a:lnTo>
                  <a:pt x="3948319" y="2985917"/>
                </a:lnTo>
                <a:lnTo>
                  <a:pt x="0" y="2985917"/>
                </a:lnTo>
                <a:lnTo>
                  <a:pt x="0" y="0"/>
                </a:lnTo>
                <a:close/>
              </a:path>
            </a:pathLst>
          </a:custGeom>
          <a:blipFill>
            <a:blip r:embed="rId14"/>
            <a:stretch>
              <a:fillRect/>
            </a:stretch>
          </a:blipFill>
        </p:spPr>
      </p:sp>
      <p:sp>
        <p:nvSpPr>
          <p:cNvPr id="15" name="Freeform 15"/>
          <p:cNvSpPr/>
          <p:nvPr/>
        </p:nvSpPr>
        <p:spPr>
          <a:xfrm>
            <a:off x="11853682" y="8733496"/>
            <a:ext cx="3920515" cy="3107008"/>
          </a:xfrm>
          <a:custGeom>
            <a:avLst/>
            <a:gdLst/>
            <a:ahLst/>
            <a:cxnLst/>
            <a:rect l="l" t="t" r="r" b="b"/>
            <a:pathLst>
              <a:path w="3920515" h="3107008">
                <a:moveTo>
                  <a:pt x="0" y="0"/>
                </a:moveTo>
                <a:lnTo>
                  <a:pt x="3920515" y="0"/>
                </a:lnTo>
                <a:lnTo>
                  <a:pt x="3920515" y="3107008"/>
                </a:lnTo>
                <a:lnTo>
                  <a:pt x="0" y="3107008"/>
                </a:lnTo>
                <a:lnTo>
                  <a:pt x="0" y="0"/>
                </a:lnTo>
                <a:close/>
              </a:path>
            </a:pathLst>
          </a:custGeom>
          <a:blipFill>
            <a:blip r:embed="rId15"/>
            <a:stretch>
              <a:fillRect/>
            </a:stretch>
          </a:blipFill>
        </p:spPr>
      </p:sp>
      <p:sp>
        <p:nvSpPr>
          <p:cNvPr id="16" name="Freeform 16"/>
          <p:cNvSpPr/>
          <p:nvPr/>
        </p:nvSpPr>
        <p:spPr>
          <a:xfrm rot="-2047963">
            <a:off x="4697079" y="2730538"/>
            <a:ext cx="1523045" cy="1387356"/>
          </a:xfrm>
          <a:custGeom>
            <a:avLst/>
            <a:gdLst/>
            <a:ahLst/>
            <a:cxnLst/>
            <a:rect l="l" t="t" r="r" b="b"/>
            <a:pathLst>
              <a:path w="1523045" h="1387356">
                <a:moveTo>
                  <a:pt x="0" y="0"/>
                </a:moveTo>
                <a:lnTo>
                  <a:pt x="1523045" y="0"/>
                </a:lnTo>
                <a:lnTo>
                  <a:pt x="1523045" y="1387355"/>
                </a:lnTo>
                <a:lnTo>
                  <a:pt x="0" y="1387355"/>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7" name="Freeform 17"/>
          <p:cNvSpPr/>
          <p:nvPr/>
        </p:nvSpPr>
        <p:spPr>
          <a:xfrm rot="8879954">
            <a:off x="12680356" y="6145877"/>
            <a:ext cx="1523045" cy="1387356"/>
          </a:xfrm>
          <a:custGeom>
            <a:avLst/>
            <a:gdLst/>
            <a:ahLst/>
            <a:cxnLst/>
            <a:rect l="l" t="t" r="r" b="b"/>
            <a:pathLst>
              <a:path w="1523045" h="1387356">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8" name="Freeform 18"/>
          <p:cNvSpPr/>
          <p:nvPr/>
        </p:nvSpPr>
        <p:spPr>
          <a:xfrm rot="-3926957">
            <a:off x="7369813"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8"/>
            <a:stretch>
              <a:fillRect/>
            </a:stretch>
          </a:blipFill>
        </p:spPr>
      </p:sp>
      <p:sp>
        <p:nvSpPr>
          <p:cNvPr id="19" name="TextBox 19"/>
          <p:cNvSpPr txBox="1"/>
          <p:nvPr/>
        </p:nvSpPr>
        <p:spPr>
          <a:xfrm>
            <a:off x="5550666" y="2813256"/>
            <a:ext cx="7186669" cy="5051012"/>
          </a:xfrm>
          <a:prstGeom prst="rect">
            <a:avLst/>
          </a:prstGeom>
        </p:spPr>
        <p:txBody>
          <a:bodyPr lIns="0" tIns="0" rIns="0" bIns="0" rtlCol="0" anchor="t">
            <a:spAutoFit/>
          </a:bodyPr>
          <a:lstStyle/>
          <a:p>
            <a:pPr algn="ctr">
              <a:lnSpc>
                <a:spcPts val="12925"/>
              </a:lnSpc>
            </a:pPr>
            <a:r>
              <a:rPr lang="en-US" sz="14204">
                <a:solidFill>
                  <a:srgbClr val="4B261F"/>
                </a:solidFill>
                <a:latin typeface="Shadows Into Light Two"/>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2211761" y="286852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504950" y="2023974"/>
            <a:ext cx="7666755" cy="1113790"/>
          </a:xfrm>
          <a:prstGeom prst="rect">
            <a:avLst/>
          </a:prstGeom>
        </p:spPr>
        <p:txBody>
          <a:bodyPr lIns="0" tIns="0" rIns="0" bIns="0" rtlCol="0" anchor="t">
            <a:spAutoFit/>
          </a:bodyPr>
          <a:lstStyle/>
          <a:p>
            <a:pPr algn="l">
              <a:lnSpc>
                <a:spcPts val="8480"/>
              </a:lnSpc>
            </a:pPr>
            <a:r>
              <a:rPr lang="en-US" sz="8000">
                <a:solidFill>
                  <a:srgbClr val="4B261F"/>
                </a:solidFill>
                <a:latin typeface="Shadows Into Light Two"/>
              </a:rPr>
              <a:t>Introduction: </a:t>
            </a:r>
          </a:p>
        </p:txBody>
      </p:sp>
      <p:sp>
        <p:nvSpPr>
          <p:cNvPr id="5" name="TextBox 5"/>
          <p:cNvSpPr txBox="1"/>
          <p:nvPr/>
        </p:nvSpPr>
        <p:spPr>
          <a:xfrm>
            <a:off x="1504950" y="3753081"/>
            <a:ext cx="8845051" cy="5027017"/>
          </a:xfrm>
          <a:prstGeom prst="rect">
            <a:avLst/>
          </a:prstGeom>
        </p:spPr>
        <p:txBody>
          <a:bodyPr lIns="0" tIns="0" rIns="0" bIns="0" rtlCol="0" anchor="t">
            <a:spAutoFit/>
          </a:bodyPr>
          <a:lstStyle/>
          <a:p>
            <a:pPr algn="just">
              <a:lnSpc>
                <a:spcPts val="2773"/>
              </a:lnSpc>
              <a:spcBef>
                <a:spcPct val="0"/>
              </a:spcBef>
            </a:pPr>
            <a:r>
              <a:rPr lang="en-US" sz="1981" dirty="0">
                <a:solidFill>
                  <a:srgbClr val="4B261F"/>
                </a:solidFill>
                <a:latin typeface="Sanchez"/>
              </a:rPr>
              <a:t>The "</a:t>
            </a:r>
            <a:r>
              <a:rPr lang="en-US" sz="1981" dirty="0" smtClean="0">
                <a:solidFill>
                  <a:srgbClr val="4B261F"/>
                </a:solidFill>
                <a:latin typeface="Sanchez"/>
              </a:rPr>
              <a:t>MetroRouteXpert</a:t>
            </a:r>
            <a:r>
              <a:rPr lang="en-US" sz="1981" dirty="0">
                <a:solidFill>
                  <a:srgbClr val="4B261F"/>
                </a:solidFill>
                <a:latin typeface="Sanchez"/>
              </a:rPr>
              <a:t>" web application aims to simplify commuting on the Delhi metro system by providing a user-friendly interface for easy route planning and fare estimation. </a:t>
            </a:r>
            <a:endParaRPr lang="en-US" sz="1981" dirty="0" smtClean="0">
              <a:solidFill>
                <a:srgbClr val="4B261F"/>
              </a:solidFill>
              <a:latin typeface="Sanchez"/>
            </a:endParaRPr>
          </a:p>
          <a:p>
            <a:pPr algn="just">
              <a:lnSpc>
                <a:spcPts val="2773"/>
              </a:lnSpc>
              <a:spcBef>
                <a:spcPct val="0"/>
              </a:spcBef>
            </a:pPr>
            <a:endParaRPr lang="en-US" sz="1981" dirty="0">
              <a:solidFill>
                <a:srgbClr val="4B261F"/>
              </a:solidFill>
              <a:latin typeface="Sanchez"/>
            </a:endParaRPr>
          </a:p>
          <a:p>
            <a:pPr algn="just">
              <a:lnSpc>
                <a:spcPts val="2773"/>
              </a:lnSpc>
              <a:spcBef>
                <a:spcPct val="0"/>
              </a:spcBef>
            </a:pPr>
            <a:r>
              <a:rPr lang="en-US" sz="1981" dirty="0" smtClean="0">
                <a:solidFill>
                  <a:srgbClr val="4B261F"/>
                </a:solidFill>
                <a:latin typeface="Sanchez"/>
              </a:rPr>
              <a:t>It </a:t>
            </a:r>
            <a:r>
              <a:rPr lang="en-US" sz="1981" dirty="0">
                <a:solidFill>
                  <a:srgbClr val="4B261F"/>
                </a:solidFill>
                <a:latin typeface="Sanchez"/>
              </a:rPr>
              <a:t>leverages comprehensive data on station locations, line trajectories, and fare structures to offer accurate, cost-effective journey plans</a:t>
            </a:r>
            <a:r>
              <a:rPr lang="en-US" sz="1981" dirty="0" smtClean="0">
                <a:solidFill>
                  <a:srgbClr val="4B261F"/>
                </a:solidFill>
                <a:latin typeface="Sanchez"/>
              </a:rPr>
              <a:t>.</a:t>
            </a:r>
          </a:p>
          <a:p>
            <a:pPr algn="just">
              <a:lnSpc>
                <a:spcPts val="2773"/>
              </a:lnSpc>
              <a:spcBef>
                <a:spcPct val="0"/>
              </a:spcBef>
            </a:pPr>
            <a:endParaRPr lang="en-US" sz="1981" dirty="0" smtClean="0">
              <a:solidFill>
                <a:srgbClr val="4B261F"/>
              </a:solidFill>
              <a:latin typeface="Sanchez"/>
            </a:endParaRPr>
          </a:p>
          <a:p>
            <a:pPr algn="just">
              <a:lnSpc>
                <a:spcPts val="2773"/>
              </a:lnSpc>
              <a:spcBef>
                <a:spcPct val="0"/>
              </a:spcBef>
            </a:pPr>
            <a:r>
              <a:rPr lang="en-US" sz="1981" dirty="0" smtClean="0">
                <a:solidFill>
                  <a:srgbClr val="4B261F"/>
                </a:solidFill>
                <a:latin typeface="Sanchez"/>
              </a:rPr>
              <a:t>By </a:t>
            </a:r>
            <a:r>
              <a:rPr lang="en-US" sz="1981" dirty="0">
                <a:solidFill>
                  <a:srgbClr val="4B261F"/>
                </a:solidFill>
                <a:latin typeface="Sanchez"/>
              </a:rPr>
              <a:t>engaging with commuters to understand their needs, the project tailors its features to enhance user experience. </a:t>
            </a:r>
            <a:endParaRPr lang="en-US" sz="1981" dirty="0" smtClean="0">
              <a:solidFill>
                <a:srgbClr val="4B261F"/>
              </a:solidFill>
              <a:latin typeface="Sanchez"/>
            </a:endParaRPr>
          </a:p>
          <a:p>
            <a:pPr algn="just">
              <a:lnSpc>
                <a:spcPts val="2773"/>
              </a:lnSpc>
              <a:spcBef>
                <a:spcPct val="0"/>
              </a:spcBef>
            </a:pPr>
            <a:endParaRPr lang="en-US" sz="1981" dirty="0">
              <a:solidFill>
                <a:srgbClr val="4B261F"/>
              </a:solidFill>
              <a:latin typeface="Sanchez"/>
            </a:endParaRPr>
          </a:p>
          <a:p>
            <a:pPr algn="just">
              <a:lnSpc>
                <a:spcPts val="2773"/>
              </a:lnSpc>
              <a:spcBef>
                <a:spcPct val="0"/>
              </a:spcBef>
            </a:pPr>
            <a:r>
              <a:rPr lang="en-US" sz="1981" dirty="0" smtClean="0">
                <a:solidFill>
                  <a:srgbClr val="4B261F"/>
                </a:solidFill>
                <a:latin typeface="Sanchez"/>
              </a:rPr>
              <a:t>Feasibility </a:t>
            </a:r>
            <a:r>
              <a:rPr lang="en-US" sz="1981" dirty="0">
                <a:solidFill>
                  <a:srgbClr val="4B261F"/>
                </a:solidFill>
                <a:latin typeface="Sanchez"/>
              </a:rPr>
              <a:t>studies ensure the technical, financial, and operational viability of the project, addressing resource availability, cost-effectiveness, and regulatory compliance to ensure successful implementation and adoption.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1374728" y="2747646"/>
            <a:ext cx="4144945" cy="4114800"/>
          </a:xfrm>
          <a:custGeom>
            <a:avLst/>
            <a:gdLst/>
            <a:ahLst/>
            <a:cxnLst/>
            <a:rect l="l" t="t" r="r" b="b"/>
            <a:pathLst>
              <a:path w="4144945" h="4114800">
                <a:moveTo>
                  <a:pt x="0" y="0"/>
                </a:moveTo>
                <a:lnTo>
                  <a:pt x="4144945" y="0"/>
                </a:lnTo>
                <a:lnTo>
                  <a:pt x="4144945"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504950" y="2031727"/>
            <a:ext cx="7639050" cy="1010774"/>
          </a:xfrm>
          <a:prstGeom prst="rect">
            <a:avLst/>
          </a:prstGeom>
        </p:spPr>
        <p:txBody>
          <a:bodyPr lIns="0" tIns="0" rIns="0" bIns="0" rtlCol="0" anchor="t">
            <a:spAutoFit/>
          </a:bodyPr>
          <a:lstStyle/>
          <a:p>
            <a:pPr algn="l">
              <a:lnSpc>
                <a:spcPts val="7913"/>
              </a:lnSpc>
            </a:pPr>
            <a:r>
              <a:rPr lang="en-US" sz="7003">
                <a:solidFill>
                  <a:srgbClr val="4B261F"/>
                </a:solidFill>
                <a:latin typeface="Shadows Into Light Two"/>
              </a:rPr>
              <a:t>TECH Stack </a:t>
            </a:r>
          </a:p>
        </p:txBody>
      </p:sp>
      <p:sp>
        <p:nvSpPr>
          <p:cNvPr id="5" name="TextBox 5"/>
          <p:cNvSpPr txBox="1"/>
          <p:nvPr/>
        </p:nvSpPr>
        <p:spPr>
          <a:xfrm>
            <a:off x="1504950" y="4456184"/>
            <a:ext cx="8180912" cy="3695307"/>
          </a:xfrm>
          <a:prstGeom prst="rect">
            <a:avLst/>
          </a:prstGeom>
        </p:spPr>
        <p:txBody>
          <a:bodyPr lIns="0" tIns="0" rIns="0" bIns="0" rtlCol="0" anchor="t">
            <a:spAutoFit/>
          </a:bodyPr>
          <a:lstStyle/>
          <a:p>
            <a:pPr algn="just">
              <a:lnSpc>
                <a:spcPts val="2940"/>
              </a:lnSpc>
              <a:spcBef>
                <a:spcPct val="0"/>
              </a:spcBef>
            </a:pPr>
            <a:r>
              <a:rPr lang="en-US" sz="2100" dirty="0">
                <a:solidFill>
                  <a:srgbClr val="4B261F"/>
                </a:solidFill>
                <a:latin typeface="Sanchez"/>
              </a:rPr>
              <a:t>"</a:t>
            </a:r>
            <a:r>
              <a:rPr lang="en-US" sz="2100" dirty="0" smtClean="0">
                <a:solidFill>
                  <a:srgbClr val="4B261F"/>
                </a:solidFill>
                <a:latin typeface="Sanchez"/>
              </a:rPr>
              <a:t>MetroRouteXpert“ enhances </a:t>
            </a:r>
            <a:r>
              <a:rPr lang="en-US" sz="2100" dirty="0">
                <a:solidFill>
                  <a:srgbClr val="4B261F"/>
                </a:solidFill>
                <a:latin typeface="Sanchez"/>
              </a:rPr>
              <a:t>commuting efficiency by providing the shortest path options, saving valuable time in a busy city like Delhi. It also optimizes costs for budget-conscious users by identifying the least expensive routes, especially during multiple transfers or peak hours. </a:t>
            </a:r>
            <a:endParaRPr lang="en-US" sz="2100" dirty="0" smtClean="0">
              <a:solidFill>
                <a:srgbClr val="4B261F"/>
              </a:solidFill>
              <a:latin typeface="Sanchez"/>
            </a:endParaRPr>
          </a:p>
          <a:p>
            <a:pPr algn="just">
              <a:lnSpc>
                <a:spcPts val="2940"/>
              </a:lnSpc>
              <a:spcBef>
                <a:spcPct val="0"/>
              </a:spcBef>
            </a:pPr>
            <a:endParaRPr lang="en-US" sz="2100" dirty="0">
              <a:solidFill>
                <a:srgbClr val="4B261F"/>
              </a:solidFill>
              <a:latin typeface="Sanchez"/>
            </a:endParaRPr>
          </a:p>
          <a:p>
            <a:pPr algn="just">
              <a:lnSpc>
                <a:spcPts val="2940"/>
              </a:lnSpc>
              <a:spcBef>
                <a:spcPct val="0"/>
              </a:spcBef>
            </a:pPr>
            <a:r>
              <a:rPr lang="en-US" sz="2100" dirty="0" smtClean="0">
                <a:solidFill>
                  <a:srgbClr val="4B261F"/>
                </a:solidFill>
                <a:latin typeface="Sanchez"/>
              </a:rPr>
              <a:t>Utilizing </a:t>
            </a:r>
            <a:r>
              <a:rPr lang="en-US" sz="2100" dirty="0">
                <a:solidFill>
                  <a:srgbClr val="4B261F"/>
                </a:solidFill>
                <a:latin typeface="Sanchez"/>
              </a:rPr>
              <a:t>a modern tech stack with React for the frontend and Flask for the backend, it positions the Delhi Metro as a technologically progressive organization, attracting talent and paving the way for future advancements.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56484" y="284751"/>
            <a:ext cx="4446248" cy="4114800"/>
          </a:xfrm>
          <a:custGeom>
            <a:avLst/>
            <a:gdLst/>
            <a:ahLst/>
            <a:cxnLst/>
            <a:rect l="l" t="t" r="r" b="b"/>
            <a:pathLst>
              <a:path w="4446248" h="4114800">
                <a:moveTo>
                  <a:pt x="0" y="0"/>
                </a:moveTo>
                <a:lnTo>
                  <a:pt x="4446247" y="0"/>
                </a:lnTo>
                <a:lnTo>
                  <a:pt x="4446247"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4134023" y="4030757"/>
            <a:ext cx="11155619" cy="4810997"/>
          </a:xfrm>
          <a:prstGeom prst="rect">
            <a:avLst/>
          </a:prstGeom>
        </p:spPr>
        <p:txBody>
          <a:bodyPr lIns="0" tIns="0" rIns="0" bIns="0" rtlCol="0" anchor="t">
            <a:spAutoFit/>
          </a:bodyPr>
          <a:lstStyle/>
          <a:p>
            <a:pPr algn="just">
              <a:lnSpc>
                <a:spcPts val="2940"/>
              </a:lnSpc>
            </a:pPr>
            <a:r>
              <a:rPr lang="en-US" sz="2100" b="1" dirty="0">
                <a:solidFill>
                  <a:srgbClr val="4B261F"/>
                </a:solidFill>
                <a:latin typeface="Sanchez"/>
              </a:rPr>
              <a:t>User Interface Design: </a:t>
            </a:r>
            <a:r>
              <a:rPr lang="en-US" sz="2100" dirty="0">
                <a:solidFill>
                  <a:srgbClr val="4B261F"/>
                </a:solidFill>
                <a:latin typeface="Sanchez"/>
              </a:rPr>
              <a:t>The user interface will follow user-centered design principles to ensure ease of navigation, featuring input fields with autocomplete or dropdown functionality for selecting starting and destination stations. Leaflet.js will be used to integrate an interactive map of the Delhi Metro network, highlighting stations, lines, and connections. Route details, including distance, estimated travel time, and fare information, will be displayed dynamically, along with detailed cards for each station on the route</a:t>
            </a:r>
            <a:r>
              <a:rPr lang="en-US" sz="2100" dirty="0" smtClean="0">
                <a:solidFill>
                  <a:srgbClr val="4B261F"/>
                </a:solidFill>
                <a:latin typeface="Sanchez"/>
              </a:rPr>
              <a:t>.</a:t>
            </a:r>
          </a:p>
          <a:p>
            <a:pPr algn="just">
              <a:lnSpc>
                <a:spcPts val="2940"/>
              </a:lnSpc>
            </a:pPr>
            <a:endParaRPr lang="en-US" sz="2100" dirty="0">
              <a:solidFill>
                <a:srgbClr val="4B261F"/>
              </a:solidFill>
              <a:latin typeface="Sanchez"/>
            </a:endParaRPr>
          </a:p>
          <a:p>
            <a:pPr algn="just">
              <a:lnSpc>
                <a:spcPts val="2940"/>
              </a:lnSpc>
            </a:pPr>
            <a:r>
              <a:rPr lang="en-US" sz="2100" b="1" dirty="0">
                <a:solidFill>
                  <a:srgbClr val="4B261F"/>
                </a:solidFill>
                <a:latin typeface="Sanchez"/>
              </a:rPr>
              <a:t>Map Visualization: </a:t>
            </a:r>
            <a:r>
              <a:rPr lang="en-US" sz="2100" dirty="0">
                <a:solidFill>
                  <a:srgbClr val="4B261F"/>
                </a:solidFill>
                <a:latin typeface="Sanchez"/>
              </a:rPr>
              <a:t>The Leaflet.js map will be customized to accurately represent the Delhi Metro network, with markers for stations and polylines for metro lines and connections. The map will dynamically update based on user input, highlighting the shortest path to visually confirm the selected route.</a:t>
            </a:r>
          </a:p>
          <a:p>
            <a:pPr algn="just">
              <a:lnSpc>
                <a:spcPts val="2940"/>
              </a:lnSpc>
              <a:spcBef>
                <a:spcPct val="0"/>
              </a:spcBef>
            </a:pPr>
            <a:endParaRPr lang="en-US" sz="2100" dirty="0">
              <a:solidFill>
                <a:srgbClr val="4B261F"/>
              </a:solidFill>
              <a:latin typeface="Sanchez"/>
            </a:endParaRPr>
          </a:p>
        </p:txBody>
      </p:sp>
      <p:sp>
        <p:nvSpPr>
          <p:cNvPr id="5" name="TextBox 5"/>
          <p:cNvSpPr txBox="1"/>
          <p:nvPr/>
        </p:nvSpPr>
        <p:spPr>
          <a:xfrm>
            <a:off x="5251785" y="1572380"/>
            <a:ext cx="8920096" cy="1166495"/>
          </a:xfrm>
          <a:prstGeom prst="rect">
            <a:avLst/>
          </a:prstGeom>
        </p:spPr>
        <p:txBody>
          <a:bodyPr lIns="0" tIns="0" rIns="0" bIns="0" rtlCol="0" anchor="t">
            <a:spAutoFit/>
          </a:bodyPr>
          <a:lstStyle/>
          <a:p>
            <a:pPr algn="l">
              <a:lnSpc>
                <a:spcPts val="9040"/>
              </a:lnSpc>
            </a:pPr>
            <a:r>
              <a:rPr lang="en-US" sz="8000">
                <a:solidFill>
                  <a:srgbClr val="4B261F"/>
                </a:solidFill>
                <a:latin typeface="Shadows Into Light Two"/>
              </a:rPr>
              <a:t>Frontend Methodology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3605760" y="4522691"/>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440415" y="4166458"/>
            <a:ext cx="11155619" cy="4439100"/>
          </a:xfrm>
          <a:prstGeom prst="rect">
            <a:avLst/>
          </a:prstGeom>
        </p:spPr>
        <p:txBody>
          <a:bodyPr lIns="0" tIns="0" rIns="0" bIns="0" rtlCol="0" anchor="t">
            <a:spAutoFit/>
          </a:bodyPr>
          <a:lstStyle/>
          <a:p>
            <a:pPr algn="just">
              <a:lnSpc>
                <a:spcPts val="2940"/>
              </a:lnSpc>
            </a:pPr>
            <a:r>
              <a:rPr lang="en-US" sz="2100" dirty="0">
                <a:solidFill>
                  <a:srgbClr val="4B261F"/>
                </a:solidFill>
                <a:latin typeface="Sanchez"/>
              </a:rPr>
              <a:t>Flask Server Setup: The Flask application will be organized using best practices like the MVC architecture for readability and scalability. </a:t>
            </a:r>
            <a:r>
              <a:rPr lang="en-US" sz="2100" dirty="0" err="1">
                <a:solidFill>
                  <a:srgbClr val="4B261F"/>
                </a:solidFill>
                <a:latin typeface="Sanchez"/>
              </a:rPr>
              <a:t>RESTful</a:t>
            </a:r>
            <a:r>
              <a:rPr lang="en-US" sz="2100" dirty="0">
                <a:solidFill>
                  <a:srgbClr val="4B261F"/>
                </a:solidFill>
                <a:latin typeface="Sanchez"/>
              </a:rPr>
              <a:t> API endpoints will be defined to handle user inputs and return shortest path details. The server will implement request handling logic to parse inputs, validate data, and invoke functions for path calculation</a:t>
            </a:r>
            <a:r>
              <a:rPr lang="en-US" sz="2100" dirty="0" smtClean="0">
                <a:solidFill>
                  <a:srgbClr val="4B261F"/>
                </a:solidFill>
                <a:latin typeface="Sanchez"/>
              </a:rPr>
              <a:t>.</a:t>
            </a:r>
          </a:p>
          <a:p>
            <a:pPr algn="just">
              <a:lnSpc>
                <a:spcPts val="2940"/>
              </a:lnSpc>
            </a:pPr>
            <a:endParaRPr lang="en-US" sz="2100" dirty="0">
              <a:solidFill>
                <a:srgbClr val="4B261F"/>
              </a:solidFill>
              <a:latin typeface="Sanchez"/>
            </a:endParaRPr>
          </a:p>
          <a:p>
            <a:pPr algn="just">
              <a:lnSpc>
                <a:spcPts val="2940"/>
              </a:lnSpc>
            </a:pPr>
            <a:r>
              <a:rPr lang="en-US" sz="2100" dirty="0">
                <a:solidFill>
                  <a:srgbClr val="4B261F"/>
                </a:solidFill>
                <a:latin typeface="Sanchez"/>
              </a:rPr>
              <a:t>Shortest Path Calculation: The Delhi Metro network will be represented as a graph data structure with stations as nodes and connections as edges. </a:t>
            </a:r>
            <a:r>
              <a:rPr lang="en-US" sz="2100" dirty="0" err="1">
                <a:solidFill>
                  <a:srgbClr val="4B261F"/>
                </a:solidFill>
                <a:latin typeface="Sanchez"/>
              </a:rPr>
              <a:t>Dijkstra's</a:t>
            </a:r>
            <a:r>
              <a:rPr lang="en-US" sz="2100" dirty="0">
                <a:solidFill>
                  <a:srgbClr val="4B261F"/>
                </a:solidFill>
                <a:latin typeface="Sanchez"/>
              </a:rPr>
              <a:t> algorithm will be used to calculate the shortest path between selected stations, considering distance, travel time, and fare. The route details, including total distance, estimated travel time, and fare, will be formatted into a JSON response for the frontend.</a:t>
            </a:r>
          </a:p>
          <a:p>
            <a:pPr algn="l">
              <a:lnSpc>
                <a:spcPts val="2940"/>
              </a:lnSpc>
              <a:spcBef>
                <a:spcPct val="0"/>
              </a:spcBef>
            </a:pPr>
            <a:endParaRPr lang="en-US" sz="2100" dirty="0">
              <a:solidFill>
                <a:srgbClr val="4B261F"/>
              </a:solidFill>
              <a:latin typeface="Sanchez"/>
            </a:endParaRPr>
          </a:p>
        </p:txBody>
      </p:sp>
      <p:sp>
        <p:nvSpPr>
          <p:cNvPr id="5" name="TextBox 5"/>
          <p:cNvSpPr txBox="1"/>
          <p:nvPr/>
        </p:nvSpPr>
        <p:spPr>
          <a:xfrm>
            <a:off x="1440415" y="2111102"/>
            <a:ext cx="8920096" cy="1166495"/>
          </a:xfrm>
          <a:prstGeom prst="rect">
            <a:avLst/>
          </a:prstGeom>
        </p:spPr>
        <p:txBody>
          <a:bodyPr lIns="0" tIns="0" rIns="0" bIns="0" rtlCol="0" anchor="t">
            <a:spAutoFit/>
          </a:bodyPr>
          <a:lstStyle/>
          <a:p>
            <a:pPr algn="l">
              <a:lnSpc>
                <a:spcPts val="9040"/>
              </a:lnSpc>
            </a:pPr>
            <a:r>
              <a:rPr lang="en-US" sz="8000">
                <a:solidFill>
                  <a:srgbClr val="4B261F"/>
                </a:solidFill>
                <a:latin typeface="Shadows Into Light Two"/>
              </a:rPr>
              <a:t>Backend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rot="4585069">
            <a:off x="2701195" y="-2188952"/>
            <a:ext cx="2789859" cy="4490718"/>
          </a:xfrm>
          <a:custGeom>
            <a:avLst/>
            <a:gdLst/>
            <a:ahLst/>
            <a:cxnLst/>
            <a:rect l="l" t="t" r="r" b="b"/>
            <a:pathLst>
              <a:path w="2789859" h="4490718">
                <a:moveTo>
                  <a:pt x="0" y="0"/>
                </a:moveTo>
                <a:lnTo>
                  <a:pt x="2789858" y="0"/>
                </a:lnTo>
                <a:lnTo>
                  <a:pt x="2789858" y="4490718"/>
                </a:lnTo>
                <a:lnTo>
                  <a:pt x="0" y="4490718"/>
                </a:lnTo>
                <a:lnTo>
                  <a:pt x="0" y="0"/>
                </a:lnTo>
                <a:close/>
              </a:path>
            </a:pathLst>
          </a:custGeom>
          <a:blipFill>
            <a:blip r:embed="rId3"/>
            <a:stretch>
              <a:fillRect/>
            </a:stretch>
          </a:blipFill>
        </p:spPr>
      </p:sp>
      <p:sp>
        <p:nvSpPr>
          <p:cNvPr id="4" name="Freeform 4"/>
          <p:cNvSpPr/>
          <p:nvPr/>
        </p:nvSpPr>
        <p:spPr>
          <a:xfrm rot="-5400000">
            <a:off x="15692815" y="7673165"/>
            <a:ext cx="3520641" cy="2847318"/>
          </a:xfrm>
          <a:custGeom>
            <a:avLst/>
            <a:gdLst/>
            <a:ahLst/>
            <a:cxnLst/>
            <a:rect l="l" t="t" r="r" b="b"/>
            <a:pathLst>
              <a:path w="3520641" h="2847318">
                <a:moveTo>
                  <a:pt x="0" y="0"/>
                </a:moveTo>
                <a:lnTo>
                  <a:pt x="3520641" y="0"/>
                </a:lnTo>
                <a:lnTo>
                  <a:pt x="3520641" y="2847318"/>
                </a:lnTo>
                <a:lnTo>
                  <a:pt x="0" y="2847318"/>
                </a:lnTo>
                <a:lnTo>
                  <a:pt x="0" y="0"/>
                </a:lnTo>
                <a:close/>
              </a:path>
            </a:pathLst>
          </a:custGeom>
          <a:blipFill>
            <a:blip r:embed="rId4"/>
            <a:stretch>
              <a:fillRect/>
            </a:stretch>
          </a:blipFill>
        </p:spPr>
      </p:sp>
      <p:sp>
        <p:nvSpPr>
          <p:cNvPr id="5" name="Freeform 5"/>
          <p:cNvSpPr/>
          <p:nvPr/>
        </p:nvSpPr>
        <p:spPr>
          <a:xfrm>
            <a:off x="15644960" y="-2083007"/>
            <a:ext cx="3909779" cy="4278828"/>
          </a:xfrm>
          <a:custGeom>
            <a:avLst/>
            <a:gdLst/>
            <a:ahLst/>
            <a:cxnLst/>
            <a:rect l="l" t="t" r="r" b="b"/>
            <a:pathLst>
              <a:path w="3909779" h="4278828">
                <a:moveTo>
                  <a:pt x="0" y="0"/>
                </a:moveTo>
                <a:lnTo>
                  <a:pt x="3909779" y="0"/>
                </a:lnTo>
                <a:lnTo>
                  <a:pt x="3909779" y="4278828"/>
                </a:lnTo>
                <a:lnTo>
                  <a:pt x="0" y="4278828"/>
                </a:lnTo>
                <a:lnTo>
                  <a:pt x="0" y="0"/>
                </a:lnTo>
                <a:close/>
              </a:path>
            </a:pathLst>
          </a:custGeom>
          <a:blipFill>
            <a:blip r:embed="rId5"/>
            <a:stretch>
              <a:fillRect/>
            </a:stretch>
          </a:blipFill>
        </p:spPr>
      </p:sp>
      <p:sp>
        <p:nvSpPr>
          <p:cNvPr id="6" name="Freeform 6"/>
          <p:cNvSpPr/>
          <p:nvPr/>
        </p:nvSpPr>
        <p:spPr>
          <a:xfrm>
            <a:off x="-1321290" y="5143500"/>
            <a:ext cx="2360822" cy="4475491"/>
          </a:xfrm>
          <a:custGeom>
            <a:avLst/>
            <a:gdLst/>
            <a:ahLst/>
            <a:cxnLst/>
            <a:rect l="l" t="t" r="r" b="b"/>
            <a:pathLst>
              <a:path w="2360822" h="4475491">
                <a:moveTo>
                  <a:pt x="0" y="0"/>
                </a:moveTo>
                <a:lnTo>
                  <a:pt x="2360822" y="0"/>
                </a:lnTo>
                <a:lnTo>
                  <a:pt x="2360822" y="4475491"/>
                </a:lnTo>
                <a:lnTo>
                  <a:pt x="0" y="4475491"/>
                </a:lnTo>
                <a:lnTo>
                  <a:pt x="0" y="0"/>
                </a:lnTo>
                <a:close/>
              </a:path>
            </a:pathLst>
          </a:custGeom>
          <a:blipFill>
            <a:blip r:embed="rId6"/>
            <a:stretch>
              <a:fillRect/>
            </a:stretch>
          </a:blipFill>
        </p:spPr>
      </p:sp>
      <p:sp>
        <p:nvSpPr>
          <p:cNvPr id="7" name="Freeform 7"/>
          <p:cNvSpPr/>
          <p:nvPr/>
        </p:nvSpPr>
        <p:spPr>
          <a:xfrm>
            <a:off x="-568193" y="-1265163"/>
            <a:ext cx="3215450" cy="4122372"/>
          </a:xfrm>
          <a:custGeom>
            <a:avLst/>
            <a:gdLst/>
            <a:ahLst/>
            <a:cxnLst/>
            <a:rect l="l" t="t" r="r" b="b"/>
            <a:pathLst>
              <a:path w="3215450" h="4122372">
                <a:moveTo>
                  <a:pt x="0" y="0"/>
                </a:moveTo>
                <a:lnTo>
                  <a:pt x="3215450" y="0"/>
                </a:lnTo>
                <a:lnTo>
                  <a:pt x="3215450" y="4122372"/>
                </a:lnTo>
                <a:lnTo>
                  <a:pt x="0" y="4122372"/>
                </a:lnTo>
                <a:lnTo>
                  <a:pt x="0" y="0"/>
                </a:lnTo>
                <a:close/>
              </a:path>
            </a:pathLst>
          </a:custGeom>
          <a:blipFill>
            <a:blip r:embed="rId7"/>
            <a:stretch>
              <a:fillRect/>
            </a:stretch>
          </a:blipFill>
        </p:spPr>
      </p:sp>
      <p:sp>
        <p:nvSpPr>
          <p:cNvPr id="8" name="Freeform 8"/>
          <p:cNvSpPr/>
          <p:nvPr/>
        </p:nvSpPr>
        <p:spPr>
          <a:xfrm>
            <a:off x="-2521757" y="8467952"/>
            <a:ext cx="5169014" cy="3340475"/>
          </a:xfrm>
          <a:custGeom>
            <a:avLst/>
            <a:gdLst/>
            <a:ahLst/>
            <a:cxnLst/>
            <a:rect l="l" t="t" r="r" b="b"/>
            <a:pathLst>
              <a:path w="5169014" h="3340475">
                <a:moveTo>
                  <a:pt x="0" y="0"/>
                </a:moveTo>
                <a:lnTo>
                  <a:pt x="5169014" y="0"/>
                </a:lnTo>
                <a:lnTo>
                  <a:pt x="5169014" y="3340475"/>
                </a:lnTo>
                <a:lnTo>
                  <a:pt x="0" y="3340475"/>
                </a:lnTo>
                <a:lnTo>
                  <a:pt x="0" y="0"/>
                </a:lnTo>
                <a:close/>
              </a:path>
            </a:pathLst>
          </a:custGeom>
          <a:blipFill>
            <a:blip r:embed="rId8"/>
            <a:stretch>
              <a:fillRect/>
            </a:stretch>
          </a:blipFill>
        </p:spPr>
      </p:sp>
      <p:sp>
        <p:nvSpPr>
          <p:cNvPr id="9" name="Freeform 9"/>
          <p:cNvSpPr/>
          <p:nvPr/>
        </p:nvSpPr>
        <p:spPr>
          <a:xfrm rot="-628687">
            <a:off x="13088953" y="9159445"/>
            <a:ext cx="3920515" cy="3107008"/>
          </a:xfrm>
          <a:custGeom>
            <a:avLst/>
            <a:gdLst/>
            <a:ahLst/>
            <a:cxnLst/>
            <a:rect l="l" t="t" r="r" b="b"/>
            <a:pathLst>
              <a:path w="3920515" h="3107008">
                <a:moveTo>
                  <a:pt x="0" y="0"/>
                </a:moveTo>
                <a:lnTo>
                  <a:pt x="3920515" y="0"/>
                </a:lnTo>
                <a:lnTo>
                  <a:pt x="3920515" y="3107009"/>
                </a:lnTo>
                <a:lnTo>
                  <a:pt x="0" y="3107009"/>
                </a:lnTo>
                <a:lnTo>
                  <a:pt x="0" y="0"/>
                </a:lnTo>
                <a:close/>
              </a:path>
            </a:pathLst>
          </a:custGeom>
          <a:blipFill>
            <a:blip r:embed="rId9"/>
            <a:stretch>
              <a:fillRect/>
            </a:stretch>
          </a:blipFill>
        </p:spPr>
      </p:sp>
      <p:sp>
        <p:nvSpPr>
          <p:cNvPr id="10" name="Freeform 10"/>
          <p:cNvSpPr/>
          <p:nvPr/>
        </p:nvSpPr>
        <p:spPr>
          <a:xfrm rot="-3926957">
            <a:off x="12382569" y="-2353347"/>
            <a:ext cx="3475850" cy="4194087"/>
          </a:xfrm>
          <a:custGeom>
            <a:avLst/>
            <a:gdLst/>
            <a:ahLst/>
            <a:cxnLst/>
            <a:rect l="l" t="t" r="r" b="b"/>
            <a:pathLst>
              <a:path w="3475850" h="4194087">
                <a:moveTo>
                  <a:pt x="0" y="0"/>
                </a:moveTo>
                <a:lnTo>
                  <a:pt x="3475850" y="0"/>
                </a:lnTo>
                <a:lnTo>
                  <a:pt x="3475850" y="4194088"/>
                </a:lnTo>
                <a:lnTo>
                  <a:pt x="0" y="4194088"/>
                </a:lnTo>
                <a:lnTo>
                  <a:pt x="0" y="0"/>
                </a:lnTo>
                <a:close/>
              </a:path>
            </a:pathLst>
          </a:custGeom>
          <a:blipFill>
            <a:blip r:embed="rId10"/>
            <a:stretch>
              <a:fillRect/>
            </a:stretch>
          </a:blipFill>
        </p:spPr>
      </p:sp>
      <p:sp>
        <p:nvSpPr>
          <p:cNvPr id="11" name="Freeform 11"/>
          <p:cNvSpPr/>
          <p:nvPr/>
        </p:nvSpPr>
        <p:spPr>
          <a:xfrm rot="-681300">
            <a:off x="1436562" y="8711311"/>
            <a:ext cx="5880056" cy="5608104"/>
          </a:xfrm>
          <a:custGeom>
            <a:avLst/>
            <a:gdLst/>
            <a:ahLst/>
            <a:cxnLst/>
            <a:rect l="l" t="t" r="r" b="b"/>
            <a:pathLst>
              <a:path w="5880056" h="5608104">
                <a:moveTo>
                  <a:pt x="0" y="0"/>
                </a:moveTo>
                <a:lnTo>
                  <a:pt x="5880056" y="0"/>
                </a:lnTo>
                <a:lnTo>
                  <a:pt x="5880056" y="5608103"/>
                </a:lnTo>
                <a:lnTo>
                  <a:pt x="0" y="5608103"/>
                </a:lnTo>
                <a:lnTo>
                  <a:pt x="0" y="0"/>
                </a:lnTo>
                <a:close/>
              </a:path>
            </a:pathLst>
          </a:custGeom>
          <a:blipFill>
            <a:blip r:embed="rId11"/>
            <a:stretch>
              <a:fillRect/>
            </a:stretch>
          </a:blipFill>
        </p:spPr>
      </p:sp>
      <p:sp>
        <p:nvSpPr>
          <p:cNvPr id="12" name="TextBox 12"/>
          <p:cNvSpPr txBox="1"/>
          <p:nvPr/>
        </p:nvSpPr>
        <p:spPr>
          <a:xfrm>
            <a:off x="4096124" y="1705390"/>
            <a:ext cx="9281520" cy="1028488"/>
          </a:xfrm>
          <a:prstGeom prst="rect">
            <a:avLst/>
          </a:prstGeom>
        </p:spPr>
        <p:txBody>
          <a:bodyPr lIns="0" tIns="0" rIns="0" bIns="0" rtlCol="0" anchor="t">
            <a:spAutoFit/>
          </a:bodyPr>
          <a:lstStyle/>
          <a:p>
            <a:pPr algn="ctr">
              <a:lnSpc>
                <a:spcPts val="8051"/>
              </a:lnSpc>
            </a:pPr>
            <a:r>
              <a:rPr lang="en-US" sz="7125">
                <a:solidFill>
                  <a:srgbClr val="4B261F"/>
                </a:solidFill>
                <a:latin typeface="Shadows Into Light Two"/>
              </a:rPr>
              <a:t>Challenages</a:t>
            </a:r>
          </a:p>
        </p:txBody>
      </p:sp>
      <p:sp>
        <p:nvSpPr>
          <p:cNvPr id="13" name="TextBox 13"/>
          <p:cNvSpPr txBox="1"/>
          <p:nvPr/>
        </p:nvSpPr>
        <p:spPr>
          <a:xfrm>
            <a:off x="2819400" y="3262450"/>
            <a:ext cx="13030199" cy="5206554"/>
          </a:xfrm>
          <a:prstGeom prst="rect">
            <a:avLst/>
          </a:prstGeom>
        </p:spPr>
        <p:txBody>
          <a:bodyPr wrap="square" lIns="0" tIns="0" rIns="0" bIns="0" rtlCol="0" anchor="t">
            <a:spAutoFit/>
          </a:bodyPr>
          <a:lstStyle/>
          <a:p>
            <a:pPr algn="just">
              <a:lnSpc>
                <a:spcPts val="2940"/>
              </a:lnSpc>
            </a:pPr>
            <a:r>
              <a:rPr lang="en-US" sz="2100" dirty="0">
                <a:solidFill>
                  <a:srgbClr val="4B261F"/>
                </a:solidFill>
                <a:latin typeface="Roboto Bold"/>
              </a:rPr>
              <a:t>Data Collection:</a:t>
            </a:r>
            <a:r>
              <a:rPr lang="en-US" sz="2100" dirty="0">
                <a:solidFill>
                  <a:srgbClr val="4B261F"/>
                </a:solidFill>
                <a:latin typeface="Roboto"/>
              </a:rPr>
              <a:t> Obtaining accurate and comprehensive data on the metro network, including station locations, connections, and distances, was challenging. Significant data cleaning was necessary to address inconsistencies, missing values, and inaccuracies</a:t>
            </a:r>
            <a:r>
              <a:rPr lang="en-US" sz="2100" dirty="0" smtClean="0">
                <a:solidFill>
                  <a:srgbClr val="4B261F"/>
                </a:solidFill>
                <a:latin typeface="Roboto"/>
              </a:rPr>
              <a:t>.</a:t>
            </a:r>
          </a:p>
          <a:p>
            <a:pPr algn="just">
              <a:lnSpc>
                <a:spcPts val="2940"/>
              </a:lnSpc>
            </a:pPr>
            <a:endParaRPr lang="en-US" sz="2100" dirty="0">
              <a:solidFill>
                <a:srgbClr val="4B261F"/>
              </a:solidFill>
              <a:latin typeface="Roboto"/>
            </a:endParaRPr>
          </a:p>
          <a:p>
            <a:pPr algn="just">
              <a:lnSpc>
                <a:spcPts val="2940"/>
              </a:lnSpc>
            </a:pPr>
            <a:r>
              <a:rPr lang="en-US" sz="2100" dirty="0">
                <a:solidFill>
                  <a:srgbClr val="4B261F"/>
                </a:solidFill>
                <a:latin typeface="Roboto Bold"/>
              </a:rPr>
              <a:t>Algorithm Selection:</a:t>
            </a:r>
            <a:r>
              <a:rPr lang="en-US" sz="2100" dirty="0">
                <a:solidFill>
                  <a:srgbClr val="4B261F"/>
                </a:solidFill>
                <a:latin typeface="Roboto"/>
              </a:rPr>
              <a:t> Selecting the right algorithm for calculating the shortest path was crucial, requiring consideration of efficiency, accuracy, and scalability to ensure optimal route planning</a:t>
            </a:r>
            <a:r>
              <a:rPr lang="en-US" sz="2100" dirty="0" smtClean="0">
                <a:solidFill>
                  <a:srgbClr val="4B261F"/>
                </a:solidFill>
                <a:latin typeface="Roboto"/>
              </a:rPr>
              <a:t>.</a:t>
            </a:r>
          </a:p>
          <a:p>
            <a:pPr algn="just">
              <a:lnSpc>
                <a:spcPts val="2940"/>
              </a:lnSpc>
            </a:pPr>
            <a:endParaRPr lang="en-US" sz="2100" dirty="0">
              <a:solidFill>
                <a:srgbClr val="4B261F"/>
              </a:solidFill>
              <a:latin typeface="Roboto"/>
            </a:endParaRPr>
          </a:p>
          <a:p>
            <a:pPr algn="just">
              <a:lnSpc>
                <a:spcPts val="2940"/>
              </a:lnSpc>
            </a:pPr>
            <a:r>
              <a:rPr lang="en-US" sz="2100" dirty="0">
                <a:solidFill>
                  <a:srgbClr val="4B261F"/>
                </a:solidFill>
                <a:latin typeface="Roboto Bold"/>
              </a:rPr>
              <a:t>Map Visualization:</a:t>
            </a:r>
            <a:r>
              <a:rPr lang="en-US" sz="2100" dirty="0">
                <a:solidFill>
                  <a:srgbClr val="4B261F"/>
                </a:solidFill>
                <a:latin typeface="Roboto"/>
              </a:rPr>
              <a:t> Creating an intuitive and interactive map of the metro network was challenging. It required balancing detailed information with clarity and usability for user navigation</a:t>
            </a:r>
            <a:r>
              <a:rPr lang="en-US" sz="2100" dirty="0" smtClean="0">
                <a:solidFill>
                  <a:srgbClr val="4B261F"/>
                </a:solidFill>
                <a:latin typeface="Roboto"/>
              </a:rPr>
              <a:t>.</a:t>
            </a:r>
          </a:p>
          <a:p>
            <a:pPr algn="just">
              <a:lnSpc>
                <a:spcPts val="2940"/>
              </a:lnSpc>
            </a:pPr>
            <a:endParaRPr lang="en-US" sz="2100" dirty="0">
              <a:solidFill>
                <a:srgbClr val="4B261F"/>
              </a:solidFill>
              <a:latin typeface="Roboto"/>
            </a:endParaRPr>
          </a:p>
          <a:p>
            <a:pPr algn="just">
              <a:lnSpc>
                <a:spcPts val="2940"/>
              </a:lnSpc>
            </a:pPr>
            <a:r>
              <a:rPr lang="en-US" sz="2100" dirty="0">
                <a:solidFill>
                  <a:srgbClr val="4B261F"/>
                </a:solidFill>
                <a:latin typeface="Roboto Bold"/>
              </a:rPr>
              <a:t>Route Details and Fare Calculation:</a:t>
            </a:r>
            <a:r>
              <a:rPr lang="en-US" sz="2100" dirty="0">
                <a:solidFill>
                  <a:srgbClr val="4B261F"/>
                </a:solidFill>
                <a:latin typeface="Roboto"/>
              </a:rPr>
              <a:t> Providing detailed route information, including total distance, estimated travel time, and fare calculation, was essential. The application needed to accurately calculate fares based on distance, fare zones, and applicable discounts or surcharges.</a:t>
            </a:r>
          </a:p>
          <a:p>
            <a:pPr algn="just">
              <a:lnSpc>
                <a:spcPts val="2940"/>
              </a:lnSpc>
              <a:spcBef>
                <a:spcPct val="0"/>
              </a:spcBef>
            </a:pPr>
            <a:endParaRPr lang="en-US" sz="2100" dirty="0">
              <a:solidFill>
                <a:srgbClr val="4B261F"/>
              </a:solidFill>
              <a:latin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194256" y="2389600"/>
            <a:ext cx="8949744" cy="3288080"/>
          </a:xfrm>
          <a:custGeom>
            <a:avLst/>
            <a:gdLst/>
            <a:ahLst/>
            <a:cxnLst/>
            <a:rect l="l" t="t" r="r" b="b"/>
            <a:pathLst>
              <a:path w="8949744" h="3288080">
                <a:moveTo>
                  <a:pt x="0" y="0"/>
                </a:moveTo>
                <a:lnTo>
                  <a:pt x="8949744" y="0"/>
                </a:lnTo>
                <a:lnTo>
                  <a:pt x="8949744" y="3288080"/>
                </a:lnTo>
                <a:lnTo>
                  <a:pt x="0" y="3288080"/>
                </a:lnTo>
                <a:lnTo>
                  <a:pt x="0" y="0"/>
                </a:lnTo>
                <a:close/>
              </a:path>
            </a:pathLst>
          </a:custGeom>
          <a:blipFill>
            <a:blip r:embed="rId3"/>
            <a:stretch>
              <a:fillRect/>
            </a:stretch>
          </a:blipFill>
        </p:spPr>
      </p:sp>
      <p:sp>
        <p:nvSpPr>
          <p:cNvPr id="4" name="Freeform 4"/>
          <p:cNvSpPr/>
          <p:nvPr/>
        </p:nvSpPr>
        <p:spPr>
          <a:xfrm>
            <a:off x="194256" y="6187126"/>
            <a:ext cx="8949744" cy="2730271"/>
          </a:xfrm>
          <a:custGeom>
            <a:avLst/>
            <a:gdLst/>
            <a:ahLst/>
            <a:cxnLst/>
            <a:rect l="l" t="t" r="r" b="b"/>
            <a:pathLst>
              <a:path w="8949744" h="2730271">
                <a:moveTo>
                  <a:pt x="0" y="0"/>
                </a:moveTo>
                <a:lnTo>
                  <a:pt x="8949744" y="0"/>
                </a:lnTo>
                <a:lnTo>
                  <a:pt x="8949744" y="2730271"/>
                </a:lnTo>
                <a:lnTo>
                  <a:pt x="0" y="2730271"/>
                </a:lnTo>
                <a:lnTo>
                  <a:pt x="0" y="0"/>
                </a:lnTo>
                <a:close/>
              </a:path>
            </a:pathLst>
          </a:custGeom>
          <a:blipFill>
            <a:blip r:embed="rId4"/>
            <a:stretch>
              <a:fillRect r="-14705"/>
            </a:stretch>
          </a:blipFill>
        </p:spPr>
      </p:sp>
      <p:sp>
        <p:nvSpPr>
          <p:cNvPr id="5" name="Freeform 5"/>
          <p:cNvSpPr/>
          <p:nvPr/>
        </p:nvSpPr>
        <p:spPr>
          <a:xfrm>
            <a:off x="9637239" y="2389600"/>
            <a:ext cx="7622061" cy="3288080"/>
          </a:xfrm>
          <a:custGeom>
            <a:avLst/>
            <a:gdLst/>
            <a:ahLst/>
            <a:cxnLst/>
            <a:rect l="l" t="t" r="r" b="b"/>
            <a:pathLst>
              <a:path w="7622061" h="3288080">
                <a:moveTo>
                  <a:pt x="0" y="0"/>
                </a:moveTo>
                <a:lnTo>
                  <a:pt x="7622061" y="0"/>
                </a:lnTo>
                <a:lnTo>
                  <a:pt x="7622061" y="3288080"/>
                </a:lnTo>
                <a:lnTo>
                  <a:pt x="0" y="3288080"/>
                </a:lnTo>
                <a:lnTo>
                  <a:pt x="0" y="0"/>
                </a:lnTo>
                <a:close/>
              </a:path>
            </a:pathLst>
          </a:custGeom>
          <a:blipFill>
            <a:blip r:embed="rId5"/>
            <a:stretch>
              <a:fillRect l="-22461" r="-22461"/>
            </a:stretch>
          </a:blipFill>
        </p:spPr>
      </p:sp>
      <p:sp>
        <p:nvSpPr>
          <p:cNvPr id="6" name="Freeform 6"/>
          <p:cNvSpPr/>
          <p:nvPr/>
        </p:nvSpPr>
        <p:spPr>
          <a:xfrm>
            <a:off x="9880294" y="6187126"/>
            <a:ext cx="7564666" cy="2666446"/>
          </a:xfrm>
          <a:custGeom>
            <a:avLst/>
            <a:gdLst/>
            <a:ahLst/>
            <a:cxnLst/>
            <a:rect l="l" t="t" r="r" b="b"/>
            <a:pathLst>
              <a:path w="7564666" h="2666446">
                <a:moveTo>
                  <a:pt x="0" y="0"/>
                </a:moveTo>
                <a:lnTo>
                  <a:pt x="7564665" y="0"/>
                </a:lnTo>
                <a:lnTo>
                  <a:pt x="7564665" y="2666446"/>
                </a:lnTo>
                <a:lnTo>
                  <a:pt x="0" y="2666446"/>
                </a:lnTo>
                <a:lnTo>
                  <a:pt x="0" y="0"/>
                </a:lnTo>
                <a:close/>
              </a:path>
            </a:pathLst>
          </a:custGeom>
          <a:blipFill>
            <a:blip r:embed="rId6"/>
            <a:stretch>
              <a:fillRect t="-8548" b="-8548"/>
            </a:stretch>
          </a:blipFill>
        </p:spPr>
      </p:sp>
      <p:sp>
        <p:nvSpPr>
          <p:cNvPr id="7" name="TextBox 7"/>
          <p:cNvSpPr txBox="1"/>
          <p:nvPr/>
        </p:nvSpPr>
        <p:spPr>
          <a:xfrm>
            <a:off x="7530224" y="469265"/>
            <a:ext cx="3227552" cy="1166495"/>
          </a:xfrm>
          <a:prstGeom prst="rect">
            <a:avLst/>
          </a:prstGeom>
        </p:spPr>
        <p:txBody>
          <a:bodyPr lIns="0" tIns="0" rIns="0" bIns="0" rtlCol="0" anchor="t">
            <a:spAutoFit/>
          </a:bodyPr>
          <a:lstStyle/>
          <a:p>
            <a:pPr algn="l">
              <a:lnSpc>
                <a:spcPts val="9040"/>
              </a:lnSpc>
            </a:pPr>
            <a:r>
              <a:rPr lang="en-US" sz="8000">
                <a:solidFill>
                  <a:srgbClr val="4B261F"/>
                </a:solidFill>
                <a:latin typeface="Shadows Into Light Two"/>
              </a:rPr>
              <a:t>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1028700" y="3463971"/>
            <a:ext cx="4773768" cy="2309495"/>
          </a:xfrm>
          <a:prstGeom prst="rect">
            <a:avLst/>
          </a:prstGeom>
        </p:spPr>
        <p:txBody>
          <a:bodyPr lIns="0" tIns="0" rIns="0" bIns="0" rtlCol="0" anchor="t">
            <a:spAutoFit/>
          </a:bodyPr>
          <a:lstStyle/>
          <a:p>
            <a:pPr algn="l">
              <a:lnSpc>
                <a:spcPts val="9040"/>
              </a:lnSpc>
            </a:pPr>
            <a:r>
              <a:rPr lang="en-US" sz="8000">
                <a:solidFill>
                  <a:srgbClr val="4B261F"/>
                </a:solidFill>
                <a:latin typeface="Shadows Into Light Two"/>
              </a:rPr>
              <a:t>Future Scope</a:t>
            </a:r>
          </a:p>
        </p:txBody>
      </p:sp>
      <p:grpSp>
        <p:nvGrpSpPr>
          <p:cNvPr id="4" name="Group 4"/>
          <p:cNvGrpSpPr/>
          <p:nvPr/>
        </p:nvGrpSpPr>
        <p:grpSpPr>
          <a:xfrm>
            <a:off x="6127858" y="1365020"/>
            <a:ext cx="10754212" cy="2434044"/>
            <a:chOff x="0" y="0"/>
            <a:chExt cx="3353960" cy="759115"/>
          </a:xfrm>
        </p:grpSpPr>
        <p:sp>
          <p:nvSpPr>
            <p:cNvPr id="5" name="Freeform 5"/>
            <p:cNvSpPr/>
            <p:nvPr/>
          </p:nvSpPr>
          <p:spPr>
            <a:xfrm>
              <a:off x="0" y="0"/>
              <a:ext cx="3353960" cy="759115"/>
            </a:xfrm>
            <a:custGeom>
              <a:avLst/>
              <a:gdLst/>
              <a:ahLst/>
              <a:cxnLst/>
              <a:rect l="l" t="t" r="r" b="b"/>
              <a:pathLst>
                <a:path w="3353960" h="759115">
                  <a:moveTo>
                    <a:pt x="10798" y="0"/>
                  </a:moveTo>
                  <a:lnTo>
                    <a:pt x="3343161" y="0"/>
                  </a:lnTo>
                  <a:cubicBezTo>
                    <a:pt x="3349125" y="0"/>
                    <a:pt x="3353960" y="4835"/>
                    <a:pt x="3353960" y="10798"/>
                  </a:cubicBezTo>
                  <a:lnTo>
                    <a:pt x="3353960" y="748317"/>
                  </a:lnTo>
                  <a:cubicBezTo>
                    <a:pt x="3353960" y="754281"/>
                    <a:pt x="3349125" y="759115"/>
                    <a:pt x="3343161" y="759115"/>
                  </a:cubicBezTo>
                  <a:lnTo>
                    <a:pt x="10798" y="759115"/>
                  </a:lnTo>
                  <a:cubicBezTo>
                    <a:pt x="4835" y="759115"/>
                    <a:pt x="0" y="754281"/>
                    <a:pt x="0" y="748317"/>
                  </a:cubicBezTo>
                  <a:lnTo>
                    <a:pt x="0" y="10798"/>
                  </a:lnTo>
                  <a:cubicBezTo>
                    <a:pt x="0" y="4835"/>
                    <a:pt x="4835" y="0"/>
                    <a:pt x="10798" y="0"/>
                  </a:cubicBezTo>
                  <a:close/>
                </a:path>
              </a:pathLst>
            </a:custGeom>
            <a:solidFill>
              <a:srgbClr val="9B9B87"/>
            </a:solidFill>
            <a:ln w="9525" cap="sq">
              <a:solidFill>
                <a:srgbClr val="FFFFFF"/>
              </a:solidFill>
              <a:prstDash val="solid"/>
              <a:miter/>
            </a:ln>
          </p:spPr>
        </p:sp>
        <p:sp>
          <p:nvSpPr>
            <p:cNvPr id="6" name="TextBox 6"/>
            <p:cNvSpPr txBox="1"/>
            <p:nvPr/>
          </p:nvSpPr>
          <p:spPr>
            <a:xfrm>
              <a:off x="0" y="-38100"/>
              <a:ext cx="3353960"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127858" y="3925191"/>
            <a:ext cx="10754212" cy="2434044"/>
            <a:chOff x="0" y="0"/>
            <a:chExt cx="3353960" cy="759115"/>
          </a:xfrm>
        </p:grpSpPr>
        <p:sp>
          <p:nvSpPr>
            <p:cNvPr id="8" name="Freeform 8"/>
            <p:cNvSpPr/>
            <p:nvPr/>
          </p:nvSpPr>
          <p:spPr>
            <a:xfrm>
              <a:off x="0" y="0"/>
              <a:ext cx="3353960" cy="759115"/>
            </a:xfrm>
            <a:custGeom>
              <a:avLst/>
              <a:gdLst/>
              <a:ahLst/>
              <a:cxnLst/>
              <a:rect l="l" t="t" r="r" b="b"/>
              <a:pathLst>
                <a:path w="3353960" h="759115">
                  <a:moveTo>
                    <a:pt x="10798" y="0"/>
                  </a:moveTo>
                  <a:lnTo>
                    <a:pt x="3343161" y="0"/>
                  </a:lnTo>
                  <a:cubicBezTo>
                    <a:pt x="3349125" y="0"/>
                    <a:pt x="3353960" y="4835"/>
                    <a:pt x="3353960" y="10798"/>
                  </a:cubicBezTo>
                  <a:lnTo>
                    <a:pt x="3353960" y="748317"/>
                  </a:lnTo>
                  <a:cubicBezTo>
                    <a:pt x="3353960" y="754281"/>
                    <a:pt x="3349125" y="759115"/>
                    <a:pt x="3343161" y="759115"/>
                  </a:cubicBezTo>
                  <a:lnTo>
                    <a:pt x="10798" y="759115"/>
                  </a:lnTo>
                  <a:cubicBezTo>
                    <a:pt x="4835" y="759115"/>
                    <a:pt x="0" y="754281"/>
                    <a:pt x="0" y="748317"/>
                  </a:cubicBezTo>
                  <a:lnTo>
                    <a:pt x="0" y="10798"/>
                  </a:lnTo>
                  <a:cubicBezTo>
                    <a:pt x="0" y="4835"/>
                    <a:pt x="4835" y="0"/>
                    <a:pt x="10798" y="0"/>
                  </a:cubicBezTo>
                  <a:close/>
                </a:path>
              </a:pathLst>
            </a:custGeom>
            <a:solidFill>
              <a:srgbClr val="9B9B87"/>
            </a:solidFill>
            <a:ln w="9525" cap="sq">
              <a:solidFill>
                <a:srgbClr val="FFFFFF"/>
              </a:solidFill>
              <a:prstDash val="solid"/>
              <a:miter/>
            </a:ln>
          </p:spPr>
        </p:sp>
        <p:sp>
          <p:nvSpPr>
            <p:cNvPr id="9" name="TextBox 9"/>
            <p:cNvSpPr txBox="1"/>
            <p:nvPr/>
          </p:nvSpPr>
          <p:spPr>
            <a:xfrm>
              <a:off x="0" y="-38100"/>
              <a:ext cx="3353960"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6127858" y="6487936"/>
            <a:ext cx="10754212" cy="2434044"/>
            <a:chOff x="0" y="0"/>
            <a:chExt cx="3353960" cy="759115"/>
          </a:xfrm>
        </p:grpSpPr>
        <p:sp>
          <p:nvSpPr>
            <p:cNvPr id="11" name="Freeform 11"/>
            <p:cNvSpPr/>
            <p:nvPr/>
          </p:nvSpPr>
          <p:spPr>
            <a:xfrm>
              <a:off x="0" y="0"/>
              <a:ext cx="3353960" cy="759115"/>
            </a:xfrm>
            <a:custGeom>
              <a:avLst/>
              <a:gdLst/>
              <a:ahLst/>
              <a:cxnLst/>
              <a:rect l="l" t="t" r="r" b="b"/>
              <a:pathLst>
                <a:path w="3353960" h="759115">
                  <a:moveTo>
                    <a:pt x="10798" y="0"/>
                  </a:moveTo>
                  <a:lnTo>
                    <a:pt x="3343161" y="0"/>
                  </a:lnTo>
                  <a:cubicBezTo>
                    <a:pt x="3349125" y="0"/>
                    <a:pt x="3353960" y="4835"/>
                    <a:pt x="3353960" y="10798"/>
                  </a:cubicBezTo>
                  <a:lnTo>
                    <a:pt x="3353960" y="748317"/>
                  </a:lnTo>
                  <a:cubicBezTo>
                    <a:pt x="3353960" y="754281"/>
                    <a:pt x="3349125" y="759115"/>
                    <a:pt x="3343161" y="759115"/>
                  </a:cubicBezTo>
                  <a:lnTo>
                    <a:pt x="10798" y="759115"/>
                  </a:lnTo>
                  <a:cubicBezTo>
                    <a:pt x="4835" y="759115"/>
                    <a:pt x="0" y="754281"/>
                    <a:pt x="0" y="748317"/>
                  </a:cubicBezTo>
                  <a:lnTo>
                    <a:pt x="0" y="10798"/>
                  </a:lnTo>
                  <a:cubicBezTo>
                    <a:pt x="0" y="4835"/>
                    <a:pt x="4835" y="0"/>
                    <a:pt x="10798" y="0"/>
                  </a:cubicBezTo>
                  <a:close/>
                </a:path>
              </a:pathLst>
            </a:custGeom>
            <a:solidFill>
              <a:srgbClr val="9B9B87"/>
            </a:solidFill>
            <a:ln w="9525" cap="sq">
              <a:solidFill>
                <a:srgbClr val="FFFFFF"/>
              </a:solidFill>
              <a:prstDash val="solid"/>
              <a:miter/>
            </a:ln>
          </p:spPr>
        </p:sp>
        <p:sp>
          <p:nvSpPr>
            <p:cNvPr id="12" name="TextBox 12"/>
            <p:cNvSpPr txBox="1"/>
            <p:nvPr/>
          </p:nvSpPr>
          <p:spPr>
            <a:xfrm>
              <a:off x="0" y="-38100"/>
              <a:ext cx="3353960" cy="7972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6663129" y="7165509"/>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FFFFFF"/>
                </a:solidFill>
                <a:latin typeface="Public Sans"/>
              </a:rPr>
              <a:t>03.</a:t>
            </a:r>
          </a:p>
        </p:txBody>
      </p:sp>
      <p:sp>
        <p:nvSpPr>
          <p:cNvPr id="14" name="TextBox 14"/>
          <p:cNvSpPr txBox="1"/>
          <p:nvPr/>
        </p:nvSpPr>
        <p:spPr>
          <a:xfrm>
            <a:off x="8691037" y="6996218"/>
            <a:ext cx="7823266" cy="1463801"/>
          </a:xfrm>
          <a:prstGeom prst="rect">
            <a:avLst/>
          </a:prstGeom>
        </p:spPr>
        <p:txBody>
          <a:bodyPr lIns="0" tIns="0" rIns="0" bIns="0" rtlCol="0" anchor="t">
            <a:spAutoFit/>
          </a:bodyPr>
          <a:lstStyle/>
          <a:p>
            <a:pPr algn="l">
              <a:lnSpc>
                <a:spcPts val="2934"/>
              </a:lnSpc>
            </a:pPr>
            <a:r>
              <a:rPr lang="en-US" sz="1800">
                <a:solidFill>
                  <a:srgbClr val="FFFFFF"/>
                </a:solidFill>
                <a:latin typeface="Sanchez"/>
              </a:rPr>
              <a:t>Expanding Scope to Other Cities: Consider adapting the website model for other Indian cities with metro networks, potentially creating a national multi-city journey planner platform.</a:t>
            </a:r>
          </a:p>
          <a:p>
            <a:pPr marL="0" lvl="0" indent="0" algn="l">
              <a:lnSpc>
                <a:spcPts val="2934"/>
              </a:lnSpc>
              <a:spcBef>
                <a:spcPct val="0"/>
              </a:spcBef>
            </a:pPr>
            <a:endParaRPr lang="en-US" sz="1800">
              <a:solidFill>
                <a:srgbClr val="FFFFFF"/>
              </a:solidFill>
              <a:latin typeface="Sanchez"/>
            </a:endParaRPr>
          </a:p>
        </p:txBody>
      </p:sp>
      <p:sp>
        <p:nvSpPr>
          <p:cNvPr id="15" name="TextBox 15"/>
          <p:cNvSpPr txBox="1"/>
          <p:nvPr/>
        </p:nvSpPr>
        <p:spPr>
          <a:xfrm>
            <a:off x="6663129" y="4602764"/>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FFFFFF"/>
                </a:solidFill>
                <a:latin typeface="Public Sans"/>
              </a:rPr>
              <a:t>02.</a:t>
            </a:r>
          </a:p>
        </p:txBody>
      </p:sp>
      <p:sp>
        <p:nvSpPr>
          <p:cNvPr id="16" name="TextBox 16"/>
          <p:cNvSpPr txBox="1"/>
          <p:nvPr/>
        </p:nvSpPr>
        <p:spPr>
          <a:xfrm>
            <a:off x="8691037" y="4214509"/>
            <a:ext cx="7823266" cy="2206751"/>
          </a:xfrm>
          <a:prstGeom prst="rect">
            <a:avLst/>
          </a:prstGeom>
        </p:spPr>
        <p:txBody>
          <a:bodyPr lIns="0" tIns="0" rIns="0" bIns="0" rtlCol="0" anchor="t">
            <a:spAutoFit/>
          </a:bodyPr>
          <a:lstStyle/>
          <a:p>
            <a:pPr algn="l">
              <a:lnSpc>
                <a:spcPts val="2934"/>
              </a:lnSpc>
            </a:pPr>
            <a:r>
              <a:rPr lang="en-US" sz="1800">
                <a:solidFill>
                  <a:srgbClr val="FFFFFF"/>
                </a:solidFill>
                <a:latin typeface="Sanchez"/>
              </a:rPr>
              <a:t>Multimodal Integration: Expand the scope beyond the metro by incorporating other modes of transportation like buses, rickshaws, or carpooling services. This would create a comprehensive travel planning platform for users seeking the most efficient route combinations.</a:t>
            </a:r>
          </a:p>
          <a:p>
            <a:pPr marL="0" lvl="0" indent="0" algn="l">
              <a:lnSpc>
                <a:spcPts val="2934"/>
              </a:lnSpc>
              <a:spcBef>
                <a:spcPct val="0"/>
              </a:spcBef>
            </a:pPr>
            <a:endParaRPr lang="en-US" sz="1800">
              <a:solidFill>
                <a:srgbClr val="FFFFFF"/>
              </a:solidFill>
              <a:latin typeface="Sanchez"/>
            </a:endParaRPr>
          </a:p>
        </p:txBody>
      </p:sp>
      <p:sp>
        <p:nvSpPr>
          <p:cNvPr id="17" name="TextBox 17"/>
          <p:cNvSpPr txBox="1"/>
          <p:nvPr/>
        </p:nvSpPr>
        <p:spPr>
          <a:xfrm>
            <a:off x="6663129" y="2042594"/>
            <a:ext cx="1831939" cy="1295399"/>
          </a:xfrm>
          <a:prstGeom prst="rect">
            <a:avLst/>
          </a:prstGeom>
        </p:spPr>
        <p:txBody>
          <a:bodyPr lIns="0" tIns="0" rIns="0" bIns="0" rtlCol="0" anchor="t">
            <a:spAutoFit/>
          </a:bodyPr>
          <a:lstStyle/>
          <a:p>
            <a:pPr marL="0" lvl="0" indent="0" algn="l">
              <a:lnSpc>
                <a:spcPts val="9599"/>
              </a:lnSpc>
              <a:spcBef>
                <a:spcPct val="0"/>
              </a:spcBef>
            </a:pPr>
            <a:r>
              <a:rPr lang="en-US" sz="9999" u="none" strike="noStrike" spc="-959">
                <a:solidFill>
                  <a:srgbClr val="FFFFFF"/>
                </a:solidFill>
                <a:latin typeface="Public Sans"/>
              </a:rPr>
              <a:t>01.</a:t>
            </a:r>
          </a:p>
        </p:txBody>
      </p:sp>
      <p:sp>
        <p:nvSpPr>
          <p:cNvPr id="18" name="TextBox 18"/>
          <p:cNvSpPr txBox="1"/>
          <p:nvPr/>
        </p:nvSpPr>
        <p:spPr>
          <a:xfrm>
            <a:off x="8691037" y="1806628"/>
            <a:ext cx="7823266" cy="1835276"/>
          </a:xfrm>
          <a:prstGeom prst="rect">
            <a:avLst/>
          </a:prstGeom>
        </p:spPr>
        <p:txBody>
          <a:bodyPr lIns="0" tIns="0" rIns="0" bIns="0" rtlCol="0" anchor="t">
            <a:spAutoFit/>
          </a:bodyPr>
          <a:lstStyle/>
          <a:p>
            <a:pPr algn="l">
              <a:lnSpc>
                <a:spcPts val="2934"/>
              </a:lnSpc>
            </a:pPr>
            <a:r>
              <a:rPr lang="en-US" sz="1800">
                <a:solidFill>
                  <a:srgbClr val="FFFFFF"/>
                </a:solidFill>
                <a:latin typeface="Sanchez"/>
              </a:rPr>
              <a:t>Real-time Integration: Integrate with the Delhi Metro's real-time data feeds to display live updates on delays, disruptions, and platform changes. This would provide users with the most up-to-date information for informed travel decisions.</a:t>
            </a:r>
          </a:p>
          <a:p>
            <a:pPr marL="0" lvl="0" indent="0" algn="l">
              <a:lnSpc>
                <a:spcPts val="2934"/>
              </a:lnSpc>
              <a:spcBef>
                <a:spcPct val="0"/>
              </a:spcBef>
            </a:pPr>
            <a:endParaRPr lang="en-US" sz="1800">
              <a:solidFill>
                <a:srgbClr val="FFFFFF"/>
              </a:solidFill>
              <a:latin typeface="Sanchez"/>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3491042" y="960636"/>
            <a:ext cx="11305916" cy="8365728"/>
          </a:xfrm>
          <a:custGeom>
            <a:avLst/>
            <a:gdLst/>
            <a:ahLst/>
            <a:cxnLst/>
            <a:rect l="l" t="t" r="r" b="b"/>
            <a:pathLst>
              <a:path w="11305916" h="8365728">
                <a:moveTo>
                  <a:pt x="0" y="0"/>
                </a:moveTo>
                <a:lnTo>
                  <a:pt x="11305916" y="0"/>
                </a:lnTo>
                <a:lnTo>
                  <a:pt x="11305916" y="8365728"/>
                </a:lnTo>
                <a:lnTo>
                  <a:pt x="0" y="8365728"/>
                </a:lnTo>
                <a:lnTo>
                  <a:pt x="0" y="0"/>
                </a:lnTo>
                <a:close/>
              </a:path>
            </a:pathLst>
          </a:custGeom>
          <a:blipFill>
            <a:blip r:embed="rId3"/>
            <a:stretch>
              <a:fillRect/>
            </a:stretch>
          </a:blipFill>
        </p:spPr>
      </p:sp>
      <p:sp>
        <p:nvSpPr>
          <p:cNvPr id="4" name="Freeform 4"/>
          <p:cNvSpPr/>
          <p:nvPr/>
        </p:nvSpPr>
        <p:spPr>
          <a:xfrm rot="-10800000">
            <a:off x="14623035" y="-581858"/>
            <a:ext cx="5613106" cy="2827602"/>
          </a:xfrm>
          <a:custGeom>
            <a:avLst/>
            <a:gdLst/>
            <a:ahLst/>
            <a:cxnLst/>
            <a:rect l="l" t="t" r="r" b="b"/>
            <a:pathLst>
              <a:path w="5613106" h="2827602">
                <a:moveTo>
                  <a:pt x="0" y="0"/>
                </a:moveTo>
                <a:lnTo>
                  <a:pt x="5613106" y="0"/>
                </a:lnTo>
                <a:lnTo>
                  <a:pt x="5613106" y="2827602"/>
                </a:lnTo>
                <a:lnTo>
                  <a:pt x="0" y="2827602"/>
                </a:lnTo>
                <a:lnTo>
                  <a:pt x="0" y="0"/>
                </a:lnTo>
                <a:close/>
              </a:path>
            </a:pathLst>
          </a:custGeom>
          <a:blipFill>
            <a:blip r:embed="rId4"/>
            <a:stretch>
              <a:fillRect/>
            </a:stretch>
          </a:blipFill>
        </p:spPr>
      </p:sp>
      <p:sp>
        <p:nvSpPr>
          <p:cNvPr id="5" name="Freeform 5"/>
          <p:cNvSpPr/>
          <p:nvPr/>
        </p:nvSpPr>
        <p:spPr>
          <a:xfrm>
            <a:off x="-808024" y="7590195"/>
            <a:ext cx="4125143" cy="3336209"/>
          </a:xfrm>
          <a:custGeom>
            <a:avLst/>
            <a:gdLst/>
            <a:ahLst/>
            <a:cxnLst/>
            <a:rect l="l" t="t" r="r" b="b"/>
            <a:pathLst>
              <a:path w="4125143" h="3336209">
                <a:moveTo>
                  <a:pt x="0" y="0"/>
                </a:moveTo>
                <a:lnTo>
                  <a:pt x="4125143" y="0"/>
                </a:lnTo>
                <a:lnTo>
                  <a:pt x="4125143" y="3336210"/>
                </a:lnTo>
                <a:lnTo>
                  <a:pt x="0" y="3336210"/>
                </a:lnTo>
                <a:lnTo>
                  <a:pt x="0" y="0"/>
                </a:lnTo>
                <a:close/>
              </a:path>
            </a:pathLst>
          </a:custGeom>
          <a:blipFill>
            <a:blip r:embed="rId5"/>
            <a:stretch>
              <a:fillRect/>
            </a:stretch>
          </a:blipFill>
        </p:spPr>
      </p:sp>
      <p:sp>
        <p:nvSpPr>
          <p:cNvPr id="6" name="Freeform 6"/>
          <p:cNvSpPr/>
          <p:nvPr/>
        </p:nvSpPr>
        <p:spPr>
          <a:xfrm>
            <a:off x="15470126" y="5977658"/>
            <a:ext cx="4609302" cy="6561283"/>
          </a:xfrm>
          <a:custGeom>
            <a:avLst/>
            <a:gdLst/>
            <a:ahLst/>
            <a:cxnLst/>
            <a:rect l="l" t="t" r="r" b="b"/>
            <a:pathLst>
              <a:path w="4609302" h="6561283">
                <a:moveTo>
                  <a:pt x="0" y="0"/>
                </a:moveTo>
                <a:lnTo>
                  <a:pt x="4609302" y="0"/>
                </a:lnTo>
                <a:lnTo>
                  <a:pt x="4609302" y="6561284"/>
                </a:lnTo>
                <a:lnTo>
                  <a:pt x="0" y="6561284"/>
                </a:lnTo>
                <a:lnTo>
                  <a:pt x="0" y="0"/>
                </a:lnTo>
                <a:close/>
              </a:path>
            </a:pathLst>
          </a:custGeom>
          <a:blipFill>
            <a:blip r:embed="rId6"/>
            <a:stretch>
              <a:fillRect/>
            </a:stretch>
          </a:blipFill>
        </p:spPr>
      </p:sp>
      <p:sp>
        <p:nvSpPr>
          <p:cNvPr id="7" name="Freeform 7"/>
          <p:cNvSpPr/>
          <p:nvPr/>
        </p:nvSpPr>
        <p:spPr>
          <a:xfrm>
            <a:off x="-808024" y="-2126494"/>
            <a:ext cx="3952840" cy="5067744"/>
          </a:xfrm>
          <a:custGeom>
            <a:avLst/>
            <a:gdLst/>
            <a:ahLst/>
            <a:cxnLst/>
            <a:rect l="l" t="t" r="r" b="b"/>
            <a:pathLst>
              <a:path w="3952840" h="5067744">
                <a:moveTo>
                  <a:pt x="0" y="0"/>
                </a:moveTo>
                <a:lnTo>
                  <a:pt x="3952840" y="0"/>
                </a:lnTo>
                <a:lnTo>
                  <a:pt x="3952840" y="5067744"/>
                </a:lnTo>
                <a:lnTo>
                  <a:pt x="0" y="5067744"/>
                </a:lnTo>
                <a:lnTo>
                  <a:pt x="0" y="0"/>
                </a:lnTo>
                <a:close/>
              </a:path>
            </a:pathLst>
          </a:custGeom>
          <a:blipFill>
            <a:blip r:embed="rId7"/>
            <a:stretch>
              <a:fillRect/>
            </a:stretch>
          </a:blipFill>
        </p:spPr>
      </p:sp>
      <p:sp>
        <p:nvSpPr>
          <p:cNvPr id="8" name="Freeform 8"/>
          <p:cNvSpPr/>
          <p:nvPr/>
        </p:nvSpPr>
        <p:spPr>
          <a:xfrm>
            <a:off x="-1877201" y="4673761"/>
            <a:ext cx="3131749" cy="4781296"/>
          </a:xfrm>
          <a:custGeom>
            <a:avLst/>
            <a:gdLst/>
            <a:ahLst/>
            <a:cxnLst/>
            <a:rect l="l" t="t" r="r" b="b"/>
            <a:pathLst>
              <a:path w="3131749" h="4781296">
                <a:moveTo>
                  <a:pt x="0" y="0"/>
                </a:moveTo>
                <a:lnTo>
                  <a:pt x="3131749" y="0"/>
                </a:lnTo>
                <a:lnTo>
                  <a:pt x="3131749" y="4781296"/>
                </a:lnTo>
                <a:lnTo>
                  <a:pt x="0" y="4781296"/>
                </a:lnTo>
                <a:lnTo>
                  <a:pt x="0" y="0"/>
                </a:lnTo>
                <a:close/>
              </a:path>
            </a:pathLst>
          </a:custGeom>
          <a:blipFill>
            <a:blip r:embed="rId8"/>
            <a:stretch>
              <a:fillRect/>
            </a:stretch>
          </a:blipFill>
        </p:spPr>
      </p:sp>
      <p:sp>
        <p:nvSpPr>
          <p:cNvPr id="9" name="TextBox 9"/>
          <p:cNvSpPr txBox="1"/>
          <p:nvPr/>
        </p:nvSpPr>
        <p:spPr>
          <a:xfrm>
            <a:off x="5188819" y="4389192"/>
            <a:ext cx="7910361" cy="3347070"/>
          </a:xfrm>
          <a:prstGeom prst="rect">
            <a:avLst/>
          </a:prstGeom>
        </p:spPr>
        <p:txBody>
          <a:bodyPr lIns="0" tIns="0" rIns="0" bIns="0" rtlCol="0" anchor="t">
            <a:spAutoFit/>
          </a:bodyPr>
          <a:lstStyle/>
          <a:p>
            <a:pPr algn="ctr">
              <a:lnSpc>
                <a:spcPts val="2940"/>
              </a:lnSpc>
              <a:spcBef>
                <a:spcPct val="0"/>
              </a:spcBef>
            </a:pPr>
            <a:r>
              <a:rPr lang="en-US" sz="2100" dirty="0" smtClean="0">
                <a:solidFill>
                  <a:srgbClr val="FFFFFF"/>
                </a:solidFill>
                <a:latin typeface="Sanchez"/>
              </a:rPr>
              <a:t>The  Metro</a:t>
            </a:r>
            <a:r>
              <a:rPr lang="en-US" sz="2100" dirty="0" smtClean="0">
                <a:solidFill>
                  <a:srgbClr val="FFFFFF"/>
                </a:solidFill>
                <a:latin typeface="Sanchez"/>
              </a:rPr>
              <a:t>RouteXpert </a:t>
            </a:r>
            <a:r>
              <a:rPr lang="en-US" sz="2100" dirty="0" smtClean="0">
                <a:solidFill>
                  <a:srgbClr val="FFFFFF"/>
                </a:solidFill>
                <a:latin typeface="Sanchez"/>
              </a:rPr>
              <a:t>website offers </a:t>
            </a:r>
            <a:r>
              <a:rPr lang="en-US" sz="2400" dirty="0" smtClean="0">
                <a:solidFill>
                  <a:schemeClr val="bg1"/>
                </a:solidFill>
              </a:rPr>
              <a:t>users </a:t>
            </a:r>
            <a:r>
              <a:rPr lang="en-US" sz="2400" dirty="0">
                <a:solidFill>
                  <a:schemeClr val="bg1"/>
                </a:solidFill>
              </a:rPr>
              <a:t>with a seamless experience, allowing them to easily input their starting and destination stations, visualize the metro network on a map, and receive detailed route information including distance, travel time, and fare calculation. </a:t>
            </a:r>
            <a:endParaRPr lang="en-US" sz="2400" dirty="0" smtClean="0">
              <a:solidFill>
                <a:schemeClr val="bg1"/>
              </a:solidFill>
            </a:endParaRPr>
          </a:p>
          <a:p>
            <a:pPr algn="ctr">
              <a:lnSpc>
                <a:spcPts val="2940"/>
              </a:lnSpc>
              <a:spcBef>
                <a:spcPct val="0"/>
              </a:spcBef>
            </a:pPr>
            <a:endParaRPr lang="en-US" sz="2400" dirty="0" smtClean="0">
              <a:solidFill>
                <a:schemeClr val="bg1"/>
              </a:solidFill>
            </a:endParaRPr>
          </a:p>
          <a:p>
            <a:pPr algn="ctr">
              <a:lnSpc>
                <a:spcPts val="2940"/>
              </a:lnSpc>
              <a:spcBef>
                <a:spcPct val="0"/>
              </a:spcBef>
            </a:pPr>
            <a:r>
              <a:rPr lang="en-US" sz="2400" dirty="0" smtClean="0">
                <a:solidFill>
                  <a:schemeClr val="bg1"/>
                </a:solidFill>
              </a:rPr>
              <a:t>Additionally</a:t>
            </a:r>
            <a:r>
              <a:rPr lang="en-US" sz="2400" dirty="0">
                <a:solidFill>
                  <a:schemeClr val="bg1"/>
                </a:solidFill>
              </a:rPr>
              <a:t>, the integration of fare calculation adds another layer of functionality, enhancing the overall utility of the application.</a:t>
            </a:r>
            <a:endParaRPr lang="en-US" sz="2100" dirty="0">
              <a:solidFill>
                <a:schemeClr val="bg1"/>
              </a:solidFill>
              <a:latin typeface="Sanchez"/>
            </a:endParaRPr>
          </a:p>
        </p:txBody>
      </p:sp>
      <p:sp>
        <p:nvSpPr>
          <p:cNvPr id="10" name="TextBox 10"/>
          <p:cNvSpPr txBox="1"/>
          <p:nvPr/>
        </p:nvSpPr>
        <p:spPr>
          <a:xfrm>
            <a:off x="4884311" y="3046025"/>
            <a:ext cx="8519378" cy="1113790"/>
          </a:xfrm>
          <a:prstGeom prst="rect">
            <a:avLst/>
          </a:prstGeom>
        </p:spPr>
        <p:txBody>
          <a:bodyPr lIns="0" tIns="0" rIns="0" bIns="0" rtlCol="0" anchor="t">
            <a:spAutoFit/>
          </a:bodyPr>
          <a:lstStyle/>
          <a:p>
            <a:pPr algn="ctr">
              <a:lnSpc>
                <a:spcPts val="8480"/>
              </a:lnSpc>
            </a:pPr>
            <a:r>
              <a:rPr lang="en-US" sz="8000">
                <a:solidFill>
                  <a:srgbClr val="FFFFFF"/>
                </a:solidFill>
                <a:latin typeface="Shadows Into Light Two"/>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795</Words>
  <Application>Microsoft Office PowerPoint</Application>
  <PresentationFormat>Custom</PresentationFormat>
  <Paragraphs>42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Shadows Into Light Two</vt:lpstr>
      <vt:lpstr>Sanchez</vt:lpstr>
      <vt:lpstr>Public Sans</vt:lpstr>
      <vt:lpstr>Roboto Bold</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 Route Xpert</dc:title>
  <dc:creator>HP-Bhumika</dc:creator>
  <cp:lastModifiedBy>Bhumika Raheja</cp:lastModifiedBy>
  <cp:revision>3</cp:revision>
  <dcterms:created xsi:type="dcterms:W3CDTF">2006-08-16T00:00:00Z</dcterms:created>
  <dcterms:modified xsi:type="dcterms:W3CDTF">2024-05-15T19:22:45Z</dcterms:modified>
  <dc:identifier>DAGFUrHmkB8</dc:identifier>
</cp:coreProperties>
</file>